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tiff" ContentType="image/tif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notesMasterIdLst>
    <p:notesMasterId r:id="rId69"/>
  </p:notesMasterIdLst>
  <p:sldIdLst>
    <p:sldId id="256" r:id="rId2"/>
    <p:sldId id="300" r:id="rId3"/>
    <p:sldId id="306" r:id="rId4"/>
    <p:sldId id="389" r:id="rId5"/>
    <p:sldId id="388" r:id="rId6"/>
    <p:sldId id="346" r:id="rId7"/>
    <p:sldId id="305" r:id="rId8"/>
    <p:sldId id="398" r:id="rId9"/>
    <p:sldId id="397" r:id="rId10"/>
    <p:sldId id="303" r:id="rId11"/>
    <p:sldId id="310" r:id="rId12"/>
    <p:sldId id="311" r:id="rId13"/>
    <p:sldId id="312" r:id="rId14"/>
    <p:sldId id="439" r:id="rId15"/>
    <p:sldId id="442" r:id="rId16"/>
    <p:sldId id="441" r:id="rId17"/>
    <p:sldId id="440" r:id="rId18"/>
    <p:sldId id="318" r:id="rId19"/>
    <p:sldId id="446" r:id="rId20"/>
    <p:sldId id="447" r:id="rId21"/>
    <p:sldId id="444" r:id="rId22"/>
    <p:sldId id="436" r:id="rId23"/>
    <p:sldId id="438" r:id="rId24"/>
    <p:sldId id="370" r:id="rId25"/>
    <p:sldId id="402" r:id="rId26"/>
    <p:sldId id="400" r:id="rId27"/>
    <p:sldId id="399" r:id="rId28"/>
    <p:sldId id="430" r:id="rId29"/>
    <p:sldId id="432" r:id="rId30"/>
    <p:sldId id="443" r:id="rId31"/>
    <p:sldId id="366" r:id="rId32"/>
    <p:sldId id="405" r:id="rId33"/>
    <p:sldId id="408" r:id="rId34"/>
    <p:sldId id="407" r:id="rId35"/>
    <p:sldId id="362" r:id="rId36"/>
    <p:sldId id="394" r:id="rId37"/>
    <p:sldId id="393" r:id="rId38"/>
    <p:sldId id="392" r:id="rId39"/>
    <p:sldId id="409" r:id="rId40"/>
    <p:sldId id="435" r:id="rId41"/>
    <p:sldId id="358" r:id="rId42"/>
    <p:sldId id="416" r:id="rId43"/>
    <p:sldId id="415" r:id="rId44"/>
    <p:sldId id="386" r:id="rId45"/>
    <p:sldId id="411" r:id="rId46"/>
    <p:sldId id="410" r:id="rId47"/>
    <p:sldId id="396" r:id="rId48"/>
    <p:sldId id="412" r:id="rId49"/>
    <p:sldId id="413" r:id="rId50"/>
    <p:sldId id="414" r:id="rId51"/>
    <p:sldId id="385" r:id="rId52"/>
    <p:sldId id="419" r:id="rId53"/>
    <p:sldId id="418" r:id="rId54"/>
    <p:sldId id="417" r:id="rId55"/>
    <p:sldId id="420" r:id="rId56"/>
    <p:sldId id="377" r:id="rId57"/>
    <p:sldId id="427" r:id="rId58"/>
    <p:sldId id="426" r:id="rId59"/>
    <p:sldId id="422" r:id="rId60"/>
    <p:sldId id="423" r:id="rId61"/>
    <p:sldId id="429" r:id="rId62"/>
    <p:sldId id="433" r:id="rId63"/>
    <p:sldId id="445" r:id="rId64"/>
    <p:sldId id="424" r:id="rId65"/>
    <p:sldId id="428" r:id="rId66"/>
    <p:sldId id="285" r:id="rId67"/>
    <p:sldId id="390" r:id="rId68"/>
  </p:sldIdLst>
  <p:sldSz cx="9144000" cy="6858000" type="screen4x3"/>
  <p:notesSz cx="6794500" cy="9931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22214" autoAdjust="0"/>
    <p:restoredTop sz="86513" autoAdjust="0"/>
  </p:normalViewPr>
  <p:slideViewPr>
    <p:cSldViewPr>
      <p:cViewPr varScale="1">
        <p:scale>
          <a:sx n="95" d="100"/>
          <a:sy n="95" d="100"/>
        </p:scale>
        <p:origin x="-16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100" y="0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75E458FC-C20B-420F-AC04-42D088EF9A0F}" type="datetimeFigureOut">
              <a:rPr lang="en-US"/>
              <a:pPr>
                <a:defRPr/>
              </a:pPr>
              <a:t>11/19/2009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4400" y="744538"/>
            <a:ext cx="4965700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18050"/>
            <a:ext cx="5435600" cy="44688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100" y="9432925"/>
            <a:ext cx="2944813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3C74D4E-8281-461C-ADD0-02FC6326B6D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3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53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B89AE5-AC63-4BAF-AE3E-D6B71292EA9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37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DA920E2-CB56-4BBE-9E99-CA6C167604F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584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8C9E870-3032-4155-84B1-F7728646F24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8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78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32122BA-7818-4E59-9046-6193937FB77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99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99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FF41A41-1098-4007-B250-109FB9B12AFC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4198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913DF8-B44A-4651-A2C5-FF6A8435CBCC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4403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21075F-43A9-44A5-A7A8-7187658AC19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68CAA3-6F95-4E1F-923C-22DDC945A6A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813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4813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F64964C-C399-44BC-81E8-6BD0DF8D6B6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91092ED-C256-490A-A247-E2D0376AF5AC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420F22B-FAE9-4D38-9D1E-8839DA7AC40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64C3804-2CAB-43B2-A0D1-99D0E333334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542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FB2351-0958-482B-90AD-9393E9CC226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563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D413322-5E1D-4387-ABE5-54BC02BF954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583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9789BE1-83A6-457A-B016-96F00D87BD9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604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B144BB-4D97-4D68-B249-E5C9BD9976E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624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8B7A08-E37E-4A5E-8DB7-1F6E9052DA5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645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E336652-BB62-4CD7-9416-C97EF5B1697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665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57AE388-67B7-4E47-966D-83C0D46CE71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686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7BB718-B0E2-4AF0-867D-4B5D0B714B6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06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39166A-4296-4FF8-AB0C-D8B7AA085F2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27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6EF9808-F26E-40A0-BC34-D51C8D1BE56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7B03232-D278-47B1-B50D-F2EADD433FF3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47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F042D46-D529-4D9F-A2B9-65C3FFFB6F7F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68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A82B839-FE76-4140-AC42-AE58F48C04AB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788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6CA4EA8-9732-407C-98E9-854D54598D38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808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DEA5851-A19C-4E00-B885-E526B9431B1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829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F233E49-67E7-4157-B1A8-E25FBA1599D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Full surface area then hand cleaned and planned to record features as exposed</a:t>
            </a:r>
            <a:endParaRPr lang="en-US" smtClean="0"/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780EE8B-52FB-492E-8CF3-545BB5814D45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GB" smtClean="0"/>
              <a:t>Full surface area then hand cleaned and planned to record features as exposed</a:t>
            </a:r>
            <a:endParaRPr lang="en-US" smtClean="0"/>
          </a:p>
        </p:txBody>
      </p:sp>
      <p:sp>
        <p:nvSpPr>
          <p:cNvPr id="9113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69D1BBE-8ED5-4D57-B23E-3F2B3531AE0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034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88F4E1F-ED2F-474D-88DD-387D5790B6F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51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0547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35C9543-9B77-4D9B-BE27-AA9C4822422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0752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FAD253-A1E3-41E2-BC0F-56DA3C6A10C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53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15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CA0A42A-9701-45D1-8E2D-33A5BCA1A811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095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80A0F2B-42CA-4EB7-9795-FA6C58D2E0F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116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367B141-A4E4-456B-BB8A-91FF8AA7FF2D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136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0572852-954D-4904-9946-F2331F2A3824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157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A523C24-7E35-41D1-A7D0-D7082ECBB0B6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1177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407943F-CFF8-4383-BB55-56C8D1A69C52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09060C-12CC-43BD-BFFA-76624C3B9D2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F0178E-C9AF-4892-A795-20DDCC0B32E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6513457-2CE9-48FA-8926-60F2FC54D2DA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8DD845C-8188-43FE-8E40-A45A1B2AA889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77F75FD-C7A7-496A-960F-F4ED07CAE600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5970588"/>
            <a:ext cx="9144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9"/>
          <p:cNvSpPr/>
          <p:nvPr/>
        </p:nvSpPr>
        <p:spPr>
          <a:xfrm>
            <a:off x="-9525" y="6053138"/>
            <a:ext cx="2249488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10"/>
          <p:cNvSpPr/>
          <p:nvPr/>
        </p:nvSpPr>
        <p:spPr>
          <a:xfrm>
            <a:off x="2359025" y="6043613"/>
            <a:ext cx="678497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9013"/>
            <a:ext cx="2057400" cy="685800"/>
          </a:xfrm>
        </p:spPr>
        <p:txBody>
          <a:bodyPr>
            <a:noAutofit/>
          </a:bodyPr>
          <a:lstStyle>
            <a:lvl1pPr algn="ctr">
              <a:defRPr sz="20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4CB65B26-3A25-4616-A98A-62AB847EA47E}" type="datetimeFigureOut">
              <a:rPr lang="en-US"/>
              <a:pPr>
                <a:defRPr/>
              </a:pPr>
              <a:t>11/19/2009</a:t>
            </a:fld>
            <a:endParaRPr lang="en-US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975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EC4B67AD-D2E5-4810-9DEE-4D0A2193AA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42C0F-E6B7-44BC-A266-39BC65D0EC13}" type="datetimeFigureOut">
              <a:rPr lang="en-US"/>
              <a:pPr>
                <a:defRPr/>
              </a:pPr>
              <a:t>11/19/2009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77F90A-A675-4717-A4F9-04B553D18C0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6096000" y="0"/>
            <a:ext cx="320675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0"/>
            <a:ext cx="2209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1660C-9091-4EE8-A0BC-84C9A40AA375}" type="datetimeFigureOut">
              <a:rPr lang="en-US"/>
              <a:pPr>
                <a:defRPr/>
              </a:pPr>
              <a:t>11/19/2009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0" y="6248400"/>
            <a:ext cx="55737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38A5F-3EC2-48B3-8E5B-6B9A871373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1C4F98-4EEA-4C1B-80E2-543EC32471FC}" type="datetimeFigureOut">
              <a:rPr lang="en-US"/>
              <a:pPr>
                <a:defRPr/>
              </a:pPr>
              <a:t>11/19/2009</a:t>
            </a:fld>
            <a:endParaRPr lang="en-US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658861-D06A-4149-8558-1845EE4560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B7085D-AE3B-4C64-A3A2-59083A120380}" type="datetimeFigureOut">
              <a:rPr lang="en-US"/>
              <a:pPr>
                <a:defRPr/>
              </a:pPr>
              <a:t>11/19/2009</a:t>
            </a:fld>
            <a:endParaRPr lang="en-US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5"/>
          </a:xfrm>
        </p:spPr>
        <p:txBody>
          <a:bodyPr>
            <a:noAutofit/>
          </a:bodyPr>
          <a:lstStyle>
            <a:lvl1pPr>
              <a:defRPr sz="2400"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2F561755-9CE4-4514-BCA0-60A93B3B14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80E49C4-F959-4449-A2B3-CE81BEB12048}" type="datetimeFigureOut">
              <a:rPr lang="en-US"/>
              <a:pPr>
                <a:defRPr/>
              </a:pPr>
              <a:t>11/19/2009</a:t>
            </a:fld>
            <a:endParaRPr lang="en-US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0001CA8E-5D7F-48A8-A542-C4B57F991C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D977D4D-F0F2-432A-B993-E2ABE4D678CD}" type="datetimeFigureOut">
              <a:rPr lang="en-US"/>
              <a:pPr>
                <a:defRPr/>
              </a:pPr>
              <a:t>11/19/2009</a:t>
            </a:fld>
            <a:endParaRPr lang="en-US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4CBF2FEC-A32B-45C9-A4A2-24631F8F33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E4903-551D-44CE-865A-77C37BB06947}" type="datetimeFigureOut">
              <a:rPr lang="en-US"/>
              <a:pPr>
                <a:defRPr/>
              </a:pPr>
              <a:t>11/19/2009</a:t>
            </a:fld>
            <a:endParaRPr lang="en-US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B84606-A011-4A64-B0DB-A91063AD99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A67C64-4FAA-4A52-974A-3FDD1D63A281}" type="datetimeFigureOut">
              <a:rPr lang="en-US"/>
              <a:pPr>
                <a:defRPr/>
              </a:pPr>
              <a:t>11/19/2009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 smtClean="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F46B4D84-D231-4296-AA73-3EC8E6D6E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84A07F-F243-4916-BE7D-4FAAC9A790C0}" type="datetimeFigureOut">
              <a:rPr lang="en-US"/>
              <a:pPr>
                <a:defRPr/>
              </a:pPr>
              <a:t>11/19/2009</a:t>
            </a:fld>
            <a:endParaRPr lang="en-US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9A173F-0706-4826-B53F-92DE1F4AE6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7"/>
          <p:cNvSpPr/>
          <p:nvPr/>
        </p:nvSpPr>
        <p:spPr bwMode="white">
          <a:xfrm>
            <a:off x="-9525" y="4572000"/>
            <a:ext cx="9144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8"/>
          <p:cNvSpPr/>
          <p:nvPr/>
        </p:nvSpPr>
        <p:spPr>
          <a:xfrm>
            <a:off x="-9525" y="4664075"/>
            <a:ext cx="146367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Rectangle 9"/>
          <p:cNvSpPr/>
          <p:nvPr/>
        </p:nvSpPr>
        <p:spPr>
          <a:xfrm>
            <a:off x="1544638" y="4654550"/>
            <a:ext cx="7599362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10"/>
          <p:cNvSpPr/>
          <p:nvPr/>
        </p:nvSpPr>
        <p:spPr bwMode="white">
          <a:xfrm>
            <a:off x="1447800" y="0"/>
            <a:ext cx="100013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fld id="{3BCC292E-9643-434D-9790-9D43F1C6CED0}" type="datetimeFigureOut">
              <a:rPr lang="en-US"/>
              <a:pPr>
                <a:defRPr/>
              </a:pPr>
              <a:t>11/19/2009</a:t>
            </a:fld>
            <a:endParaRPr lang="en-US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447800" cy="663575"/>
          </a:xfrm>
        </p:spPr>
        <p:txBody>
          <a:bodyPr rtlCol="0"/>
          <a:lstStyle>
            <a:lvl1pPr>
              <a:defRPr sz="2800" smtClean="0"/>
            </a:lvl1pPr>
          </a:lstStyle>
          <a:p>
            <a:pPr>
              <a:defRPr/>
            </a:pPr>
            <a:fld id="{3C103AFE-7FC0-4807-948D-DAB774F399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400"/>
            <a:ext cx="4572000" cy="365125"/>
          </a:xfrm>
        </p:spPr>
        <p:txBody>
          <a:bodyPr rtlCol="0"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21"/>
          <p:cNvSpPr>
            <a:spLocks noGrp="1"/>
          </p:cNvSpPr>
          <p:nvPr>
            <p:ph type="title"/>
          </p:nvPr>
        </p:nvSpPr>
        <p:spPr bwMode="auto">
          <a:xfrm>
            <a:off x="609600" y="228600"/>
            <a:ext cx="81534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12775" y="1600200"/>
            <a:ext cx="8153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smtClean="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870DA0A-4A39-4EEA-8CE4-FDA1AA0AC489}" type="datetimeFigureOut">
              <a:rPr lang="en-US"/>
              <a:pPr>
                <a:defRPr/>
              </a:pPr>
              <a:t>11/19/2009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400"/>
            <a:ext cx="542131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chemeClr val="tx2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144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79525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33400" cy="244475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 b="1" smtClean="0">
                <a:solidFill>
                  <a:srgbClr val="FFFFFF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495DC04-448C-43FA-A504-42C2228A7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7" r:id="rId2"/>
    <p:sldLayoutId id="2147483829" r:id="rId3"/>
    <p:sldLayoutId id="2147483830" r:id="rId4"/>
    <p:sldLayoutId id="2147483831" r:id="rId5"/>
    <p:sldLayoutId id="2147483826" r:id="rId6"/>
    <p:sldLayoutId id="2147483832" r:id="rId7"/>
    <p:sldLayoutId id="2147483825" r:id="rId8"/>
    <p:sldLayoutId id="2147483833" r:id="rId9"/>
    <p:sldLayoutId id="2147483824" r:id="rId10"/>
    <p:sldLayoutId id="2147483834" r:id="rId11"/>
  </p:sldLayoutIdLst>
  <p:transition spd="slow">
    <p:fade/>
  </p:transition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fontAlgn="base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fontAlgn="base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fontAlgn="base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fontAlgn="base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fontAlgn="base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tif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31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Newton enclosure: </a:t>
            </a:r>
            <a:br>
              <a:rPr lang="en-US" dirty="0" smtClean="0"/>
            </a:br>
            <a:r>
              <a:rPr lang="en-US" dirty="0" smtClean="0"/>
              <a:t>defended settlement during later prehistory</a:t>
            </a:r>
            <a:endParaRPr lang="en-US" dirty="0"/>
          </a:p>
        </p:txBody>
      </p:sp>
      <p:sp>
        <p:nvSpPr>
          <p:cNvPr id="14338" name="Subtitle 2"/>
          <p:cNvSpPr>
            <a:spLocks noGrp="1"/>
          </p:cNvSpPr>
          <p:nvPr>
            <p:ph type="subTitle" idx="1"/>
          </p:nvPr>
        </p:nvSpPr>
        <p:spPr>
          <a:xfrm>
            <a:off x="2362200" y="6049963"/>
            <a:ext cx="6705600" cy="685800"/>
          </a:xfrm>
        </p:spPr>
        <p:txBody>
          <a:bodyPr/>
          <a:lstStyle/>
          <a:p>
            <a:r>
              <a:rPr lang="en-GB" smtClean="0"/>
              <a:t>Thomas Rees		Rathmell Archaeology Ltd</a:t>
            </a:r>
            <a:endParaRPr lang="en-US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Rediscovery by RCAHMS in 1977</a:t>
            </a:r>
          </a:p>
        </p:txBody>
      </p:sp>
      <p:pic>
        <p:nvPicPr>
          <p:cNvPr id="32770" name="Content Placeholder 3" descr="crop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50" y="1785938"/>
            <a:ext cx="2963863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Content Placeholder 3" descr="crop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143500" y="1785938"/>
            <a:ext cx="2963863" cy="4495800"/>
          </a:xfrm>
        </p:spPr>
      </p:pic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Rediscovery by RCAHMS in 1977</a:t>
            </a:r>
          </a:p>
        </p:txBody>
      </p:sp>
      <p:pic>
        <p:nvPicPr>
          <p:cNvPr id="34819" name="Content Placeholder 3" descr="crop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50" y="1785938"/>
            <a:ext cx="2963863" cy="417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Rediscovery by RCAHMS in 1977</a:t>
            </a:r>
          </a:p>
        </p:txBody>
      </p:sp>
      <p:pic>
        <p:nvPicPr>
          <p:cNvPr id="36866" name="Content Placeholder 3" descr="crop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143500" y="1785938"/>
            <a:ext cx="2963863" cy="4495800"/>
          </a:xfrm>
        </p:spPr>
      </p:pic>
      <p:pic>
        <p:nvPicPr>
          <p:cNvPr id="5" name="Picture 4" descr="AP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6900" y="1706563"/>
            <a:ext cx="4524375" cy="4597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Rediscovery by RCAHMS in 1977</a:t>
            </a:r>
          </a:p>
        </p:txBody>
      </p:sp>
      <p:pic>
        <p:nvPicPr>
          <p:cNvPr id="38914" name="Content Placeholder 3" descr="crop.JPG"/>
          <p:cNvPicPr>
            <a:picLocks noGrp="1" noChangeAspect="1"/>
          </p:cNvPicPr>
          <p:nvPr>
            <p:ph sz="quarter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143500" y="1785938"/>
            <a:ext cx="2963863" cy="4495800"/>
          </a:xfrm>
        </p:spPr>
      </p:pic>
      <p:pic>
        <p:nvPicPr>
          <p:cNvPr id="8" name="Picture 7" descr="AP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14348" y="2357430"/>
            <a:ext cx="4563642" cy="331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Rediscovery by RCAHMS in 1977</a:t>
            </a:r>
          </a:p>
        </p:txBody>
      </p:sp>
      <p:pic>
        <p:nvPicPr>
          <p:cNvPr id="8" name="Picture 7" descr="A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357430"/>
            <a:ext cx="4563642" cy="331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143500" y="2428875"/>
            <a:ext cx="3714750" cy="1658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GB" sz="2400" dirty="0">
                <a:latin typeface="+mn-lt"/>
                <a:cs typeface="+mn-cs"/>
              </a:rPr>
              <a:t>Positive </a:t>
            </a:r>
            <a:r>
              <a:rPr lang="en-GB" sz="2400" dirty="0" err="1">
                <a:latin typeface="+mn-lt"/>
                <a:cs typeface="+mn-cs"/>
              </a:rPr>
              <a:t>Cropmarks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+mj-lt"/>
              <a:buAutoNum type="alphaUcPeriod"/>
              <a:defRPr/>
            </a:pPr>
            <a:r>
              <a:rPr lang="en-US" sz="2400" dirty="0">
                <a:latin typeface="+mn-lt"/>
                <a:cs typeface="+mn-cs"/>
              </a:rPr>
              <a:t>Double concentric circle features – Probable ring ditch burial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rot="10800000">
            <a:off x="2714625" y="2928938"/>
            <a:ext cx="2428875" cy="214312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Rediscovery by RCAHMS in 1977</a:t>
            </a:r>
          </a:p>
        </p:txBody>
      </p:sp>
      <p:pic>
        <p:nvPicPr>
          <p:cNvPr id="8" name="Picture 7" descr="A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357430"/>
            <a:ext cx="4563642" cy="331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143500" y="2428875"/>
            <a:ext cx="3714750" cy="24876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GB" sz="2400" dirty="0">
                <a:latin typeface="+mn-lt"/>
                <a:cs typeface="+mn-cs"/>
              </a:rPr>
              <a:t>Positive </a:t>
            </a:r>
            <a:r>
              <a:rPr lang="en-GB" sz="2400" dirty="0" err="1">
                <a:latin typeface="+mn-lt"/>
                <a:cs typeface="+mn-cs"/>
              </a:rPr>
              <a:t>Cropmarks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+mj-lt"/>
              <a:buAutoNum type="alphaUcPeriod"/>
              <a:defRPr/>
            </a:pPr>
            <a:r>
              <a:rPr lang="en-US" sz="2400" dirty="0">
                <a:latin typeface="+mn-lt"/>
                <a:cs typeface="+mn-cs"/>
              </a:rPr>
              <a:t>Double concentric circle features – Probable ring ditch burial</a:t>
            </a:r>
          </a:p>
          <a:p>
            <a:pPr marL="342900" indent="-34290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+mj-lt"/>
              <a:buAutoNum type="alphaUcPeriod"/>
              <a:defRPr/>
            </a:pPr>
            <a:r>
              <a:rPr lang="en-US" sz="2400" dirty="0">
                <a:latin typeface="+mn-lt"/>
                <a:cs typeface="+mn-cs"/>
              </a:rPr>
              <a:t>Arcing features – Enclosure ditches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rot="10800000">
            <a:off x="3500438" y="3857625"/>
            <a:ext cx="1643062" cy="500063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Rediscovery by RCAHMS in 1977</a:t>
            </a:r>
          </a:p>
        </p:txBody>
      </p:sp>
      <p:pic>
        <p:nvPicPr>
          <p:cNvPr id="8" name="Picture 7" descr="A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357430"/>
            <a:ext cx="4563642" cy="331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143500" y="2428875"/>
            <a:ext cx="3714750" cy="29464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GB" sz="2400" dirty="0">
                <a:latin typeface="+mn-lt"/>
                <a:cs typeface="+mn-cs"/>
              </a:rPr>
              <a:t>Positive </a:t>
            </a:r>
            <a:r>
              <a:rPr lang="en-GB" sz="2400" dirty="0" err="1">
                <a:latin typeface="+mn-lt"/>
                <a:cs typeface="+mn-cs"/>
              </a:rPr>
              <a:t>Cropmarks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+mj-lt"/>
              <a:buAutoNum type="alphaUcPeriod"/>
              <a:defRPr/>
            </a:pPr>
            <a:r>
              <a:rPr lang="en-US" sz="2400" dirty="0">
                <a:latin typeface="+mn-lt"/>
                <a:cs typeface="+mn-cs"/>
              </a:rPr>
              <a:t>Double concentric circle features – Probable ring ditch burial</a:t>
            </a:r>
          </a:p>
          <a:p>
            <a:pPr marL="342900" indent="-34290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+mj-lt"/>
              <a:buAutoNum type="alphaUcPeriod"/>
              <a:defRPr/>
            </a:pPr>
            <a:r>
              <a:rPr lang="en-US" sz="2400" dirty="0">
                <a:latin typeface="+mn-lt"/>
                <a:cs typeface="+mn-cs"/>
              </a:rPr>
              <a:t>Arcing features – Enclosure ditches</a:t>
            </a:r>
          </a:p>
          <a:p>
            <a:pPr marL="342900" indent="-34290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+mj-lt"/>
              <a:buAutoNum type="alphaUcPeriod"/>
              <a:defRPr/>
            </a:pPr>
            <a:r>
              <a:rPr lang="en-US" sz="2400" dirty="0">
                <a:latin typeface="+mn-lt"/>
                <a:cs typeface="+mn-cs"/>
              </a:rPr>
              <a:t>Circular features – Pits</a:t>
            </a:r>
          </a:p>
        </p:txBody>
      </p:sp>
      <p:cxnSp>
        <p:nvCxnSpPr>
          <p:cNvPr id="13" name="Straight Arrow Connector 12"/>
          <p:cNvCxnSpPr/>
          <p:nvPr/>
        </p:nvCxnSpPr>
        <p:spPr>
          <a:xfrm rot="10800000">
            <a:off x="2714625" y="4429125"/>
            <a:ext cx="2357438" cy="714375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Rediscovery by RCAHMS in 1977</a:t>
            </a:r>
          </a:p>
        </p:txBody>
      </p:sp>
      <p:pic>
        <p:nvPicPr>
          <p:cNvPr id="8" name="Picture 7" descr="AP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2357430"/>
            <a:ext cx="4563642" cy="33121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5143500" y="2428875"/>
            <a:ext cx="3714750" cy="3775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defRPr/>
            </a:pPr>
            <a:r>
              <a:rPr lang="en-GB" sz="2400" dirty="0">
                <a:latin typeface="+mn-lt"/>
                <a:cs typeface="+mn-cs"/>
              </a:rPr>
              <a:t>Positive </a:t>
            </a:r>
            <a:r>
              <a:rPr lang="en-GB" sz="2400" dirty="0" err="1">
                <a:latin typeface="+mn-lt"/>
                <a:cs typeface="+mn-cs"/>
              </a:rPr>
              <a:t>Cropmarks</a:t>
            </a:r>
            <a:endParaRPr lang="en-US" sz="2400" dirty="0">
              <a:latin typeface="+mn-lt"/>
              <a:cs typeface="+mn-cs"/>
            </a:endParaRPr>
          </a:p>
          <a:p>
            <a:pPr marL="342900" indent="-34290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+mj-lt"/>
              <a:buAutoNum type="alphaUcPeriod"/>
              <a:defRPr/>
            </a:pPr>
            <a:r>
              <a:rPr lang="en-US" sz="2400" dirty="0">
                <a:latin typeface="+mn-lt"/>
                <a:cs typeface="+mn-cs"/>
              </a:rPr>
              <a:t>Double concentric circle features – Probable ring ditch burial</a:t>
            </a:r>
          </a:p>
          <a:p>
            <a:pPr marL="342900" indent="-34290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+mj-lt"/>
              <a:buAutoNum type="alphaUcPeriod"/>
              <a:defRPr/>
            </a:pPr>
            <a:r>
              <a:rPr lang="en-US" sz="2400" dirty="0">
                <a:latin typeface="+mn-lt"/>
                <a:cs typeface="+mn-cs"/>
              </a:rPr>
              <a:t>Arcing features – Enclosure ditches</a:t>
            </a:r>
          </a:p>
          <a:p>
            <a:pPr marL="342900" indent="-34290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+mj-lt"/>
              <a:buAutoNum type="alphaUcPeriod"/>
              <a:defRPr/>
            </a:pPr>
            <a:r>
              <a:rPr lang="en-US" sz="2400" dirty="0">
                <a:latin typeface="+mn-lt"/>
                <a:cs typeface="+mn-cs"/>
              </a:rPr>
              <a:t>Circular features – Pits</a:t>
            </a:r>
          </a:p>
          <a:p>
            <a:pPr marL="342900" indent="-342900" fontAlgn="auto">
              <a:spcBef>
                <a:spcPts val="700"/>
              </a:spcBef>
              <a:spcAft>
                <a:spcPts val="0"/>
              </a:spcAft>
              <a:buClr>
                <a:schemeClr val="accent2"/>
              </a:buClr>
              <a:buSzPct val="60000"/>
              <a:buFont typeface="+mj-lt"/>
              <a:buAutoNum type="alphaUcPeriod"/>
              <a:defRPr/>
            </a:pPr>
            <a:r>
              <a:rPr lang="en-GB" sz="2400" dirty="0">
                <a:latin typeface="+mn-lt"/>
                <a:cs typeface="+mn-cs"/>
              </a:rPr>
              <a:t>Amorphous features – Geological variation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rot="10800000">
            <a:off x="1428750" y="4214813"/>
            <a:ext cx="3643313" cy="1357312"/>
          </a:xfrm>
          <a:prstGeom prst="straightConnector1">
            <a:avLst/>
          </a:prstGeom>
          <a:ln w="28575"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GB" smtClean="0"/>
              <a:t>The Nature of Forts and Ring-Forts</a:t>
            </a:r>
            <a:endParaRPr lang="en-US" smtClean="0"/>
          </a:p>
        </p:txBody>
      </p:sp>
      <p:pic>
        <p:nvPicPr>
          <p:cNvPr id="4" name="Picture 3" descr="KMBT_C20020091021135115.tif"/>
          <p:cNvPicPr>
            <a:picLocks noChangeAspect="1"/>
          </p:cNvPicPr>
          <p:nvPr/>
        </p:nvPicPr>
        <p:blipFill>
          <a:blip r:embed="rId3" cstate="print"/>
          <a:srcRect l="7978" t="6530" r="6264" b="10201"/>
          <a:stretch>
            <a:fillRect/>
          </a:stretch>
        </p:blipFill>
        <p:spPr>
          <a:xfrm>
            <a:off x="571472" y="2143116"/>
            <a:ext cx="3723231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9155" name="TextBox 4"/>
          <p:cNvSpPr txBox="1">
            <a:spLocks noChangeArrowheads="1"/>
          </p:cNvSpPr>
          <p:nvPr/>
        </p:nvSpPr>
        <p:spPr bwMode="auto">
          <a:xfrm>
            <a:off x="714375" y="6215063"/>
            <a:ext cx="2789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Brown &amp; White Caterthun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GB" smtClean="0"/>
              <a:t>The Nature of Forts and Ring-Forts</a:t>
            </a:r>
            <a:endParaRPr lang="en-US" smtClean="0"/>
          </a:p>
        </p:txBody>
      </p:sp>
      <p:pic>
        <p:nvPicPr>
          <p:cNvPr id="4" name="Picture 3" descr="KMBT_C20020091021135115.tif"/>
          <p:cNvPicPr>
            <a:picLocks noChangeAspect="1"/>
          </p:cNvPicPr>
          <p:nvPr/>
        </p:nvPicPr>
        <p:blipFill>
          <a:blip r:embed="rId3" cstate="print"/>
          <a:srcRect l="7978" t="6530" r="6264" b="10201"/>
          <a:stretch>
            <a:fillRect/>
          </a:stretch>
        </p:blipFill>
        <p:spPr>
          <a:xfrm>
            <a:off x="571472" y="2143116"/>
            <a:ext cx="3723231" cy="3643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3" name="TextBox 4"/>
          <p:cNvSpPr txBox="1">
            <a:spLocks noChangeArrowheads="1"/>
          </p:cNvSpPr>
          <p:nvPr/>
        </p:nvSpPr>
        <p:spPr bwMode="auto">
          <a:xfrm>
            <a:off x="714375" y="6215063"/>
            <a:ext cx="27892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Brown &amp; White Caterthun</a:t>
            </a:r>
            <a:endParaRPr lang="en-US">
              <a:latin typeface="Tw Cen MT" pitchFamily="34" charset="0"/>
            </a:endParaRPr>
          </a:p>
        </p:txBody>
      </p:sp>
      <p:pic>
        <p:nvPicPr>
          <p:cNvPr id="6" name="Picture 5" descr="N5669b.jpg"/>
          <p:cNvPicPr>
            <a:picLocks noChangeAspect="1"/>
          </p:cNvPicPr>
          <p:nvPr/>
        </p:nvPicPr>
        <p:blipFill>
          <a:blip r:embed="rId4" cstate="print"/>
          <a:srcRect l="3125" r="10156"/>
          <a:stretch>
            <a:fillRect/>
          </a:stretch>
        </p:blipFill>
        <p:spPr>
          <a:xfrm>
            <a:off x="4429124" y="2143116"/>
            <a:ext cx="4357718" cy="3619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05" name="TextBox 6"/>
          <p:cNvSpPr txBox="1">
            <a:spLocks noChangeArrowheads="1"/>
          </p:cNvSpPr>
          <p:nvPr/>
        </p:nvSpPr>
        <p:spPr bwMode="auto">
          <a:xfrm>
            <a:off x="4500563" y="6215063"/>
            <a:ext cx="412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B. Reconstruction of Iron Age defended site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This session</a:t>
            </a:r>
            <a:endParaRPr lang="en-US" smtClean="0"/>
          </a:p>
        </p:txBody>
      </p:sp>
      <p:sp>
        <p:nvSpPr>
          <p:cNvPr id="16386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990600" y="1600200"/>
            <a:ext cx="8153400" cy="4495800"/>
          </a:xfrm>
        </p:spPr>
        <p:txBody>
          <a:bodyPr/>
          <a:lstStyle/>
          <a:p>
            <a:r>
              <a:rPr lang="en-GB" smtClean="0"/>
              <a:t>Introduction</a:t>
            </a:r>
          </a:p>
          <a:p>
            <a:r>
              <a:rPr lang="en-GB" smtClean="0"/>
              <a:t>Rediscovery by RCAHMS in 1977</a:t>
            </a:r>
          </a:p>
          <a:p>
            <a:r>
              <a:rPr lang="en-GB" smtClean="0"/>
              <a:t>The Nature of Forts and Ring-Forts</a:t>
            </a:r>
          </a:p>
          <a:p>
            <a:r>
              <a:rPr lang="en-GB" smtClean="0"/>
              <a:t>Survey and Geophysics</a:t>
            </a:r>
          </a:p>
          <a:p>
            <a:r>
              <a:rPr lang="en-GB" smtClean="0"/>
              <a:t>Community excavation</a:t>
            </a:r>
          </a:p>
          <a:p>
            <a:r>
              <a:rPr lang="en-GB" smtClean="0"/>
              <a:t>Newton Enclosure in context</a:t>
            </a:r>
          </a:p>
          <a:p>
            <a:r>
              <a:rPr lang="en-GB" smtClean="0"/>
              <a:t>Summary</a:t>
            </a:r>
          </a:p>
          <a:p>
            <a:endParaRPr lang="en-GB" smtClean="0"/>
          </a:p>
          <a:p>
            <a:endParaRPr lang="en-GB" smtClean="0"/>
          </a:p>
          <a:p>
            <a:endParaRPr lang="en-US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GB" smtClean="0"/>
              <a:t>The Nature of Forts and Ring-Forts</a:t>
            </a:r>
            <a:endParaRPr lang="en-US" smtClean="0"/>
          </a:p>
        </p:txBody>
      </p:sp>
      <p:pic>
        <p:nvPicPr>
          <p:cNvPr id="4" name="Picture 3" descr="KMBT_C20020091021135115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6738" y="2206625"/>
            <a:ext cx="3663950" cy="3475038"/>
          </a:xfrm>
          <a:prstGeom prst="rect">
            <a:avLst/>
          </a:prstGeom>
          <a:noFill/>
        </p:spPr>
      </p:pic>
      <p:sp>
        <p:nvSpPr>
          <p:cNvPr id="53251" name="TextBox 4"/>
          <p:cNvSpPr txBox="1">
            <a:spLocks noChangeArrowheads="1"/>
          </p:cNvSpPr>
          <p:nvPr/>
        </p:nvSpPr>
        <p:spPr bwMode="auto">
          <a:xfrm>
            <a:off x="714375" y="6215063"/>
            <a:ext cx="16430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Round houses</a:t>
            </a:r>
            <a:endParaRPr lang="en-US">
              <a:latin typeface="Tw Cen MT" pitchFamily="34" charset="0"/>
            </a:endParaRPr>
          </a:p>
        </p:txBody>
      </p:sp>
      <p:pic>
        <p:nvPicPr>
          <p:cNvPr id="6" name="Picture 5" descr="N5669b.jpg"/>
          <p:cNvPicPr>
            <a:picLocks noChangeAspect="1"/>
          </p:cNvPicPr>
          <p:nvPr/>
        </p:nvPicPr>
        <p:blipFill>
          <a:blip r:embed="rId4" cstate="print"/>
          <a:srcRect l="3125" r="10156"/>
          <a:stretch>
            <a:fillRect/>
          </a:stretch>
        </p:blipFill>
        <p:spPr>
          <a:xfrm>
            <a:off x="4429124" y="2143116"/>
            <a:ext cx="4357718" cy="3619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3253" name="TextBox 6"/>
          <p:cNvSpPr txBox="1">
            <a:spLocks noChangeArrowheads="1"/>
          </p:cNvSpPr>
          <p:nvPr/>
        </p:nvSpPr>
        <p:spPr bwMode="auto">
          <a:xfrm>
            <a:off x="4500563" y="6215063"/>
            <a:ext cx="4124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B. Reconstruction of Iron Age defended site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GB" smtClean="0"/>
              <a:t>The Nature of Forts and Ring-Forts</a:t>
            </a:r>
            <a:endParaRPr lang="en-US" smtClean="0"/>
          </a:p>
        </p:txBody>
      </p:sp>
      <p:pic>
        <p:nvPicPr>
          <p:cNvPr id="4" name="Picture 3" descr="KMBT_C20020091021135115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2055505"/>
            <a:ext cx="3581959" cy="404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5299" name="TextBox 4"/>
          <p:cNvSpPr txBox="1">
            <a:spLocks noChangeArrowheads="1"/>
          </p:cNvSpPr>
          <p:nvPr/>
        </p:nvSpPr>
        <p:spPr bwMode="auto">
          <a:xfrm>
            <a:off x="714375" y="6215063"/>
            <a:ext cx="3602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Mains of Edzell aerial photograph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GB" smtClean="0"/>
              <a:t>The Nature of Forts and Ring-Forts</a:t>
            </a:r>
            <a:endParaRPr lang="en-US" smtClean="0"/>
          </a:p>
        </p:txBody>
      </p:sp>
      <p:pic>
        <p:nvPicPr>
          <p:cNvPr id="3" name="Picture 2" descr="KMBT_C20020091021135115.tif"/>
          <p:cNvPicPr>
            <a:picLocks noChangeAspect="1"/>
          </p:cNvPicPr>
          <p:nvPr/>
        </p:nvPicPr>
        <p:blipFill>
          <a:blip r:embed="rId3" cstate="print"/>
          <a:srcRect l="2897" t="1392" r="2943" b="3919"/>
          <a:stretch>
            <a:fillRect/>
          </a:stretch>
        </p:blipFill>
        <p:spPr>
          <a:xfrm>
            <a:off x="4786314" y="2214554"/>
            <a:ext cx="3643338" cy="3811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KMBT_C20020091021135115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2055505"/>
            <a:ext cx="3581959" cy="404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7348" name="TextBox 4"/>
          <p:cNvSpPr txBox="1">
            <a:spLocks noChangeArrowheads="1"/>
          </p:cNvSpPr>
          <p:nvPr/>
        </p:nvSpPr>
        <p:spPr bwMode="auto">
          <a:xfrm>
            <a:off x="714375" y="6215063"/>
            <a:ext cx="3602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Mains of Edzell aerial photograph</a:t>
            </a:r>
            <a:endParaRPr lang="en-US">
              <a:latin typeface="Tw Cen MT" pitchFamily="34" charset="0"/>
            </a:endParaRPr>
          </a:p>
        </p:txBody>
      </p:sp>
      <p:sp>
        <p:nvSpPr>
          <p:cNvPr id="57349" name="TextBox 5"/>
          <p:cNvSpPr txBox="1">
            <a:spLocks noChangeArrowheads="1"/>
          </p:cNvSpPr>
          <p:nvPr/>
        </p:nvSpPr>
        <p:spPr bwMode="auto">
          <a:xfrm>
            <a:off x="4714875" y="6215063"/>
            <a:ext cx="3336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B. Mains of Edzell excavation plan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GB" smtClean="0"/>
              <a:t>The Nature of Forts and Ring-Forts</a:t>
            </a:r>
            <a:endParaRPr lang="en-US" smtClean="0"/>
          </a:p>
        </p:txBody>
      </p:sp>
      <p:pic>
        <p:nvPicPr>
          <p:cNvPr id="3" name="Picture 2" descr="KMBT_C20020091021135115.tif"/>
          <p:cNvPicPr>
            <a:picLocks noChangeAspect="1"/>
          </p:cNvPicPr>
          <p:nvPr/>
        </p:nvPicPr>
        <p:blipFill>
          <a:blip r:embed="rId3" cstate="print"/>
          <a:srcRect l="2897" t="1392" r="2943" b="3919"/>
          <a:stretch>
            <a:fillRect/>
          </a:stretch>
        </p:blipFill>
        <p:spPr>
          <a:xfrm>
            <a:off x="4786314" y="2214554"/>
            <a:ext cx="3643338" cy="38114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KMBT_C20020091021135115.tif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3413" y="2481263"/>
            <a:ext cx="3597275" cy="3187700"/>
          </a:xfrm>
          <a:prstGeom prst="rect">
            <a:avLst/>
          </a:prstGeom>
          <a:noFill/>
        </p:spPr>
      </p:pic>
      <p:sp>
        <p:nvSpPr>
          <p:cNvPr id="59396" name="TextBox 4"/>
          <p:cNvSpPr txBox="1">
            <a:spLocks noChangeArrowheads="1"/>
          </p:cNvSpPr>
          <p:nvPr/>
        </p:nvSpPr>
        <p:spPr bwMode="auto">
          <a:xfrm>
            <a:off x="714375" y="6215063"/>
            <a:ext cx="28670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Round house reconstruction</a:t>
            </a:r>
            <a:endParaRPr lang="en-US">
              <a:latin typeface="Tw Cen MT" pitchFamily="34" charset="0"/>
            </a:endParaRPr>
          </a:p>
        </p:txBody>
      </p:sp>
      <p:sp>
        <p:nvSpPr>
          <p:cNvPr id="59397" name="TextBox 5"/>
          <p:cNvSpPr txBox="1">
            <a:spLocks noChangeArrowheads="1"/>
          </p:cNvSpPr>
          <p:nvPr/>
        </p:nvSpPr>
        <p:spPr bwMode="auto">
          <a:xfrm>
            <a:off x="4714875" y="6215063"/>
            <a:ext cx="3336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B. Mains of Edzell excavation plan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Survey and Geophysics</a:t>
            </a:r>
          </a:p>
        </p:txBody>
      </p:sp>
      <p:sp>
        <p:nvSpPr>
          <p:cNvPr id="61442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algn="r"/>
            <a:endParaRPr lang="en-GB" smtClean="0"/>
          </a:p>
          <a:p>
            <a:pPr algn="r"/>
            <a:endParaRPr lang="en-GB" smtClean="0"/>
          </a:p>
          <a:p>
            <a:pPr>
              <a:buFont typeface="Wingdings" pitchFamily="2" charset="2"/>
              <a:buNone/>
            </a:pPr>
            <a:endParaRPr lang="en-GB" smtClean="0"/>
          </a:p>
        </p:txBody>
      </p:sp>
      <p:pic>
        <p:nvPicPr>
          <p:cNvPr id="11" name="Picture 10" descr="o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13" y="1706563"/>
            <a:ext cx="6669087" cy="4730750"/>
          </a:xfrm>
          <a:prstGeom prst="rect">
            <a:avLst/>
          </a:prstGeom>
          <a:noFill/>
        </p:spPr>
      </p:pic>
      <p:sp>
        <p:nvSpPr>
          <p:cNvPr id="61444" name="TextBox 11"/>
          <p:cNvSpPr txBox="1">
            <a:spLocks noChangeArrowheads="1"/>
          </p:cNvSpPr>
          <p:nvPr/>
        </p:nvSpPr>
        <p:spPr bwMode="auto">
          <a:xfrm>
            <a:off x="714375" y="1785938"/>
            <a:ext cx="1020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1852-55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Survey and Geophysics</a:t>
            </a:r>
          </a:p>
        </p:txBody>
      </p:sp>
      <p:sp>
        <p:nvSpPr>
          <p:cNvPr id="63490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algn="r"/>
            <a:endParaRPr lang="en-GB" smtClean="0"/>
          </a:p>
          <a:p>
            <a:pPr algn="r"/>
            <a:endParaRPr lang="en-GB" smtClean="0"/>
          </a:p>
          <a:p>
            <a:pPr>
              <a:buFont typeface="Wingdings" pitchFamily="2" charset="2"/>
              <a:buNone/>
            </a:pPr>
            <a:endParaRPr lang="en-GB" smtClean="0"/>
          </a:p>
        </p:txBody>
      </p:sp>
      <p:pic>
        <p:nvPicPr>
          <p:cNvPr id="11" name="Picture 10" descr="o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13" y="1712913"/>
            <a:ext cx="6669087" cy="4711700"/>
          </a:xfrm>
          <a:prstGeom prst="rect">
            <a:avLst/>
          </a:prstGeom>
          <a:noFill/>
        </p:spPr>
      </p:pic>
      <p:sp>
        <p:nvSpPr>
          <p:cNvPr id="63492" name="TextBox 11"/>
          <p:cNvSpPr txBox="1">
            <a:spLocks noChangeArrowheads="1"/>
          </p:cNvSpPr>
          <p:nvPr/>
        </p:nvSpPr>
        <p:spPr bwMode="auto">
          <a:xfrm>
            <a:off x="714375" y="1785938"/>
            <a:ext cx="1020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1893-95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Survey and Geophysics</a:t>
            </a:r>
          </a:p>
        </p:txBody>
      </p:sp>
      <p:sp>
        <p:nvSpPr>
          <p:cNvPr id="65538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algn="r"/>
            <a:endParaRPr lang="en-GB" smtClean="0"/>
          </a:p>
          <a:p>
            <a:pPr algn="r"/>
            <a:endParaRPr lang="en-GB" smtClean="0"/>
          </a:p>
          <a:p>
            <a:pPr>
              <a:buFont typeface="Wingdings" pitchFamily="2" charset="2"/>
              <a:buNone/>
            </a:pPr>
            <a:endParaRPr lang="en-GB" smtClean="0"/>
          </a:p>
        </p:txBody>
      </p:sp>
      <p:pic>
        <p:nvPicPr>
          <p:cNvPr id="11" name="Picture 10" descr="os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13" y="1725613"/>
            <a:ext cx="6669087" cy="4694237"/>
          </a:xfrm>
          <a:prstGeom prst="rect">
            <a:avLst/>
          </a:prstGeom>
          <a:noFill/>
        </p:spPr>
      </p:pic>
      <p:sp>
        <p:nvSpPr>
          <p:cNvPr id="65540" name="TextBox 11"/>
          <p:cNvSpPr txBox="1">
            <a:spLocks noChangeArrowheads="1"/>
          </p:cNvSpPr>
          <p:nvPr/>
        </p:nvSpPr>
        <p:spPr bwMode="auto">
          <a:xfrm>
            <a:off x="714375" y="1785938"/>
            <a:ext cx="1020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1938-43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Survey and Geophysics</a:t>
            </a:r>
          </a:p>
        </p:txBody>
      </p:sp>
      <p:sp>
        <p:nvSpPr>
          <p:cNvPr id="67586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algn="r"/>
            <a:endParaRPr lang="en-GB" smtClean="0"/>
          </a:p>
          <a:p>
            <a:pPr algn="r"/>
            <a:endParaRPr lang="en-GB" smtClean="0"/>
          </a:p>
          <a:p>
            <a:pPr>
              <a:buFont typeface="Wingdings" pitchFamily="2" charset="2"/>
              <a:buNone/>
            </a:pPr>
            <a:endParaRPr lang="en-GB" smtClean="0"/>
          </a:p>
        </p:txBody>
      </p:sp>
      <p:pic>
        <p:nvPicPr>
          <p:cNvPr id="7" name="Picture 6" descr="trenc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214563"/>
            <a:ext cx="37211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7588" name="TextBox 7"/>
          <p:cNvSpPr txBox="1">
            <a:spLocks noChangeArrowheads="1"/>
          </p:cNvSpPr>
          <p:nvPr/>
        </p:nvSpPr>
        <p:spPr bwMode="auto">
          <a:xfrm>
            <a:off x="642938" y="6143625"/>
            <a:ext cx="2970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Initial magnetometry survey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Survey and Geophysics</a:t>
            </a:r>
          </a:p>
        </p:txBody>
      </p:sp>
      <p:sp>
        <p:nvSpPr>
          <p:cNvPr id="69634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algn="r"/>
            <a:endParaRPr lang="en-GB" smtClean="0"/>
          </a:p>
          <a:p>
            <a:pPr algn="r"/>
            <a:endParaRPr lang="en-GB" smtClean="0"/>
          </a:p>
          <a:p>
            <a:pPr>
              <a:buFont typeface="Wingdings" pitchFamily="2" charset="2"/>
              <a:buNone/>
            </a:pPr>
            <a:endParaRPr lang="en-GB" smtClean="0"/>
          </a:p>
        </p:txBody>
      </p:sp>
      <p:pic>
        <p:nvPicPr>
          <p:cNvPr id="6" name="Picture 5" descr="KMBT_C20020091006123537.jpg"/>
          <p:cNvPicPr>
            <a:picLocks noChangeAspect="1"/>
          </p:cNvPicPr>
          <p:nvPr/>
        </p:nvPicPr>
        <p:blipFill>
          <a:blip r:embed="rId3" cstate="print"/>
          <a:srcRect t="493" r="20408"/>
          <a:stretch>
            <a:fillRect/>
          </a:stretch>
        </p:blipFill>
        <p:spPr>
          <a:xfrm>
            <a:off x="5000628" y="2285992"/>
            <a:ext cx="3624145" cy="339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rench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500" y="2214563"/>
            <a:ext cx="37211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9637" name="TextBox 7"/>
          <p:cNvSpPr txBox="1">
            <a:spLocks noChangeArrowheads="1"/>
          </p:cNvSpPr>
          <p:nvPr/>
        </p:nvSpPr>
        <p:spPr bwMode="auto">
          <a:xfrm>
            <a:off x="642938" y="6143625"/>
            <a:ext cx="297021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Initial magnetometry survey</a:t>
            </a:r>
            <a:endParaRPr lang="en-US">
              <a:latin typeface="Tw Cen MT" pitchFamily="34" charset="0"/>
            </a:endParaRPr>
          </a:p>
        </p:txBody>
      </p:sp>
      <p:sp>
        <p:nvSpPr>
          <p:cNvPr id="69638" name="TextBox 8"/>
          <p:cNvSpPr txBox="1">
            <a:spLocks noChangeArrowheads="1"/>
          </p:cNvSpPr>
          <p:nvPr/>
        </p:nvSpPr>
        <p:spPr bwMode="auto">
          <a:xfrm>
            <a:off x="5214938" y="6143625"/>
            <a:ext cx="2925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B. GEM Proton Magnetometer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Survey and Geophysics</a:t>
            </a:r>
          </a:p>
        </p:txBody>
      </p:sp>
      <p:sp>
        <p:nvSpPr>
          <p:cNvPr id="71682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algn="r"/>
            <a:endParaRPr lang="en-GB" smtClean="0"/>
          </a:p>
          <a:p>
            <a:pPr algn="r"/>
            <a:endParaRPr lang="en-GB" smtClean="0"/>
          </a:p>
          <a:p>
            <a:pPr>
              <a:buFont typeface="Wingdings" pitchFamily="2" charset="2"/>
              <a:buNone/>
            </a:pPr>
            <a:endParaRPr lang="en-GB" smtClean="0"/>
          </a:p>
        </p:txBody>
      </p:sp>
      <p:pic>
        <p:nvPicPr>
          <p:cNvPr id="6" name="Picture 5" descr="KMBT_C20020091006123537.jpg"/>
          <p:cNvPicPr>
            <a:picLocks noChangeAspect="1"/>
          </p:cNvPicPr>
          <p:nvPr/>
        </p:nvPicPr>
        <p:blipFill>
          <a:blip r:embed="rId3" cstate="print"/>
          <a:srcRect t="493" r="20408"/>
          <a:stretch>
            <a:fillRect/>
          </a:stretch>
        </p:blipFill>
        <p:spPr>
          <a:xfrm>
            <a:off x="5000628" y="2285992"/>
            <a:ext cx="3624145" cy="339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renc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2359025"/>
            <a:ext cx="37211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1685" name="TextBox 7"/>
          <p:cNvSpPr txBox="1">
            <a:spLocks noChangeArrowheads="1"/>
          </p:cNvSpPr>
          <p:nvPr/>
        </p:nvSpPr>
        <p:spPr bwMode="auto">
          <a:xfrm>
            <a:off x="642938" y="6143625"/>
            <a:ext cx="339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Detailed magnetometry survey</a:t>
            </a:r>
            <a:endParaRPr lang="en-US">
              <a:latin typeface="Tw Cen MT" pitchFamily="34" charset="0"/>
            </a:endParaRPr>
          </a:p>
        </p:txBody>
      </p:sp>
      <p:sp>
        <p:nvSpPr>
          <p:cNvPr id="71686" name="TextBox 8"/>
          <p:cNvSpPr txBox="1">
            <a:spLocks noChangeArrowheads="1"/>
          </p:cNvSpPr>
          <p:nvPr/>
        </p:nvSpPr>
        <p:spPr bwMode="auto">
          <a:xfrm>
            <a:off x="5214938" y="6143625"/>
            <a:ext cx="2925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B. GEM Proton Magnetometer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SCN45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643050"/>
            <a:ext cx="4857784" cy="3644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Hosea 8:7</a:t>
            </a:r>
          </a:p>
        </p:txBody>
      </p:sp>
      <p:sp>
        <p:nvSpPr>
          <p:cNvPr id="18435" name="Content Placeholder 2"/>
          <p:cNvSpPr txBox="1">
            <a:spLocks/>
          </p:cNvSpPr>
          <p:nvPr/>
        </p:nvSpPr>
        <p:spPr bwMode="auto">
          <a:xfrm>
            <a:off x="5715000" y="3357563"/>
            <a:ext cx="3429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sz="2400">
                <a:latin typeface="Tw Cen MT" pitchFamily="34" charset="0"/>
              </a:rPr>
              <a:t> Commercial Company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sz="2400">
                <a:latin typeface="Tw Cen MT" pitchFamily="34" charset="0"/>
              </a:rPr>
              <a:t> Founded in 2003 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sz="2400">
                <a:latin typeface="Tw Cen MT" pitchFamily="34" charset="0"/>
              </a:rPr>
              <a:t> Based in Ayrshire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GB" sz="2400">
                <a:latin typeface="Tw Cen MT" pitchFamily="34" charset="0"/>
              </a:rPr>
              <a:t> Work in Northern Britain</a:t>
            </a:r>
            <a:endParaRPr lang="en-US" sz="2400">
              <a:latin typeface="Tw Cen MT" pitchFamily="34" charset="0"/>
            </a:endParaRPr>
          </a:p>
        </p:txBody>
      </p:sp>
      <p:pic>
        <p:nvPicPr>
          <p:cNvPr id="18436" name="Picture 10" descr="Rathmell-Logo-Nov-07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43563" y="2214563"/>
            <a:ext cx="32861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Survey and Geophysics</a:t>
            </a:r>
          </a:p>
        </p:txBody>
      </p:sp>
      <p:sp>
        <p:nvSpPr>
          <p:cNvPr id="73730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pPr algn="r"/>
            <a:endParaRPr lang="en-GB" smtClean="0"/>
          </a:p>
          <a:p>
            <a:pPr algn="r"/>
            <a:endParaRPr lang="en-GB" smtClean="0"/>
          </a:p>
          <a:p>
            <a:pPr>
              <a:buFont typeface="Wingdings" pitchFamily="2" charset="2"/>
              <a:buNone/>
            </a:pPr>
            <a:endParaRPr lang="en-GB" smtClean="0"/>
          </a:p>
        </p:txBody>
      </p:sp>
      <p:pic>
        <p:nvPicPr>
          <p:cNvPr id="6" name="Picture 5" descr="KMBT_C20020091006123537.jpg"/>
          <p:cNvPicPr>
            <a:picLocks noChangeAspect="1"/>
          </p:cNvPicPr>
          <p:nvPr/>
        </p:nvPicPr>
        <p:blipFill>
          <a:blip r:embed="rId3" cstate="print"/>
          <a:srcRect t="493" r="20408"/>
          <a:stretch>
            <a:fillRect/>
          </a:stretch>
        </p:blipFill>
        <p:spPr>
          <a:xfrm>
            <a:off x="5000628" y="2285992"/>
            <a:ext cx="3624145" cy="3398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trench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500" y="2359025"/>
            <a:ext cx="37211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39700" dir="2700000" algn="tl" rotWithShape="0">
              <a:srgbClr val="333333">
                <a:alpha val="64999"/>
              </a:srgbClr>
            </a:outerShdw>
          </a:effectLst>
        </p:spPr>
      </p:pic>
      <p:sp>
        <p:nvSpPr>
          <p:cNvPr id="73733" name="TextBox 7"/>
          <p:cNvSpPr txBox="1">
            <a:spLocks noChangeArrowheads="1"/>
          </p:cNvSpPr>
          <p:nvPr/>
        </p:nvSpPr>
        <p:spPr bwMode="auto">
          <a:xfrm>
            <a:off x="642938" y="6143625"/>
            <a:ext cx="33909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Detailed magnetometry survey</a:t>
            </a:r>
            <a:endParaRPr lang="en-US">
              <a:latin typeface="Tw Cen MT" pitchFamily="34" charset="0"/>
            </a:endParaRPr>
          </a:p>
        </p:txBody>
      </p:sp>
      <p:sp>
        <p:nvSpPr>
          <p:cNvPr id="73734" name="TextBox 8"/>
          <p:cNvSpPr txBox="1">
            <a:spLocks noChangeArrowheads="1"/>
          </p:cNvSpPr>
          <p:nvPr/>
        </p:nvSpPr>
        <p:spPr bwMode="auto">
          <a:xfrm>
            <a:off x="5214938" y="6143625"/>
            <a:ext cx="29257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B. GEM Proton Magnetometer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sp>
        <p:nvSpPr>
          <p:cNvPr id="75778" name="TextBox 5"/>
          <p:cNvSpPr txBox="1">
            <a:spLocks noChangeArrowheads="1"/>
          </p:cNvSpPr>
          <p:nvPr/>
        </p:nvSpPr>
        <p:spPr bwMode="auto">
          <a:xfrm>
            <a:off x="571500" y="6215063"/>
            <a:ext cx="341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Tw Cen MT" pitchFamily="34" charset="0"/>
              </a:rPr>
              <a:t>A. Excavation Strategy</a:t>
            </a:r>
            <a:endParaRPr lang="en-US">
              <a:latin typeface="Tw Cen MT" pitchFamily="34" charset="0"/>
            </a:endParaRPr>
          </a:p>
        </p:txBody>
      </p:sp>
      <p:pic>
        <p:nvPicPr>
          <p:cNvPr id="11" name="Picture 10" descr="plan_2t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13" y="1779588"/>
            <a:ext cx="4146550" cy="437197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sp>
        <p:nvSpPr>
          <p:cNvPr id="77826" name="TextBox 5"/>
          <p:cNvSpPr txBox="1">
            <a:spLocks noChangeArrowheads="1"/>
          </p:cNvSpPr>
          <p:nvPr/>
        </p:nvSpPr>
        <p:spPr bwMode="auto">
          <a:xfrm>
            <a:off x="571500" y="6215063"/>
            <a:ext cx="341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Tw Cen MT" pitchFamily="34" charset="0"/>
              </a:rPr>
              <a:t>A. Excavation Strategy</a:t>
            </a:r>
            <a:endParaRPr lang="en-US">
              <a:latin typeface="Tw Cen MT" pitchFamily="34" charset="0"/>
            </a:endParaRPr>
          </a:p>
        </p:txBody>
      </p:sp>
      <p:pic>
        <p:nvPicPr>
          <p:cNvPr id="11" name="Picture 10" descr="plan_2tr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1791764"/>
            <a:ext cx="4133000" cy="4346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12" name="Picture 11" descr="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571612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9875" name="TextBox 5"/>
          <p:cNvSpPr txBox="1">
            <a:spLocks noChangeArrowheads="1"/>
          </p:cNvSpPr>
          <p:nvPr/>
        </p:nvSpPr>
        <p:spPr bwMode="auto">
          <a:xfrm>
            <a:off x="571500" y="6215063"/>
            <a:ext cx="341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Tw Cen MT" pitchFamily="34" charset="0"/>
              </a:rPr>
              <a:t>A. Excavation Strategy</a:t>
            </a:r>
            <a:endParaRPr lang="en-US">
              <a:latin typeface="Tw Cen MT" pitchFamily="34" charset="0"/>
            </a:endParaRPr>
          </a:p>
        </p:txBody>
      </p:sp>
      <p:sp>
        <p:nvSpPr>
          <p:cNvPr id="79876" name="TextBox 6"/>
          <p:cNvSpPr txBox="1">
            <a:spLocks noChangeArrowheads="1"/>
          </p:cNvSpPr>
          <p:nvPr/>
        </p:nvSpPr>
        <p:spPr bwMode="auto">
          <a:xfrm>
            <a:off x="5143500" y="3357563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11" name="Picture 10" descr="plan_2t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2910" y="1791764"/>
            <a:ext cx="4133000" cy="4346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8" name="Picture 7" descr="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6013" y="4065588"/>
            <a:ext cx="3151187" cy="2371725"/>
          </a:xfrm>
          <a:prstGeom prst="rect">
            <a:avLst/>
          </a:prstGeom>
          <a:noFill/>
        </p:spPr>
      </p:pic>
      <p:pic>
        <p:nvPicPr>
          <p:cNvPr id="12" name="Picture 11" descr="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571612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1924" name="TextBox 5"/>
          <p:cNvSpPr txBox="1">
            <a:spLocks noChangeArrowheads="1"/>
          </p:cNvSpPr>
          <p:nvPr/>
        </p:nvSpPr>
        <p:spPr bwMode="auto">
          <a:xfrm>
            <a:off x="571500" y="6215063"/>
            <a:ext cx="341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Tw Cen MT" pitchFamily="34" charset="0"/>
              </a:rPr>
              <a:t>A. Excavation Strategy</a:t>
            </a:r>
            <a:endParaRPr lang="en-US">
              <a:latin typeface="Tw Cen MT" pitchFamily="34" charset="0"/>
            </a:endParaRPr>
          </a:p>
        </p:txBody>
      </p:sp>
      <p:sp>
        <p:nvSpPr>
          <p:cNvPr id="81925" name="TextBox 6"/>
          <p:cNvSpPr txBox="1">
            <a:spLocks noChangeArrowheads="1"/>
          </p:cNvSpPr>
          <p:nvPr/>
        </p:nvSpPr>
        <p:spPr bwMode="auto">
          <a:xfrm>
            <a:off x="5143500" y="3357563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81926" name="TextBox 9"/>
          <p:cNvSpPr txBox="1">
            <a:spLocks noChangeArrowheads="1"/>
          </p:cNvSpPr>
          <p:nvPr/>
        </p:nvSpPr>
        <p:spPr bwMode="auto">
          <a:xfrm>
            <a:off x="5143500" y="5857875"/>
            <a:ext cx="32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C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11" name="Picture 10" descr="plan_2tr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1791764"/>
            <a:ext cx="4133000" cy="43460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3" name="Picture 2" descr="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3971" name="TextBox 7"/>
          <p:cNvSpPr txBox="1">
            <a:spLocks noChangeArrowheads="1"/>
          </p:cNvSpPr>
          <p:nvPr/>
        </p:nvSpPr>
        <p:spPr bwMode="auto">
          <a:xfrm>
            <a:off x="785813" y="3714750"/>
            <a:ext cx="32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A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3" name="Picture 2" descr="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2357430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4996" name="TextBox 7"/>
          <p:cNvSpPr txBox="1">
            <a:spLocks noChangeArrowheads="1"/>
          </p:cNvSpPr>
          <p:nvPr/>
        </p:nvSpPr>
        <p:spPr bwMode="auto">
          <a:xfrm>
            <a:off x="785813" y="3714750"/>
            <a:ext cx="32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A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84997" name="TextBox 8"/>
          <p:cNvSpPr txBox="1">
            <a:spLocks noChangeArrowheads="1"/>
          </p:cNvSpPr>
          <p:nvPr/>
        </p:nvSpPr>
        <p:spPr bwMode="auto">
          <a:xfrm>
            <a:off x="2000250" y="4429125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3" name="Picture 2" descr="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2357430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3143248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6021" name="TextBox 7"/>
          <p:cNvSpPr txBox="1">
            <a:spLocks noChangeArrowheads="1"/>
          </p:cNvSpPr>
          <p:nvPr/>
        </p:nvSpPr>
        <p:spPr bwMode="auto">
          <a:xfrm>
            <a:off x="785813" y="3714750"/>
            <a:ext cx="32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A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86022" name="TextBox 8"/>
          <p:cNvSpPr txBox="1">
            <a:spLocks noChangeArrowheads="1"/>
          </p:cNvSpPr>
          <p:nvPr/>
        </p:nvSpPr>
        <p:spPr bwMode="auto">
          <a:xfrm>
            <a:off x="2000250" y="4429125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86023" name="TextBox 9"/>
          <p:cNvSpPr txBox="1">
            <a:spLocks noChangeArrowheads="1"/>
          </p:cNvSpPr>
          <p:nvPr/>
        </p:nvSpPr>
        <p:spPr bwMode="auto">
          <a:xfrm>
            <a:off x="3571875" y="5214938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C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3" name="Picture 2" descr="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1472" y="1643050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10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14480" y="2357430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12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57554" y="3143248"/>
            <a:ext cx="3571900" cy="26789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16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05413" y="3925888"/>
            <a:ext cx="3584575" cy="2687637"/>
          </a:xfrm>
          <a:prstGeom prst="rect">
            <a:avLst/>
          </a:prstGeom>
          <a:noFill/>
        </p:spPr>
      </p:pic>
      <p:sp>
        <p:nvSpPr>
          <p:cNvPr id="87046" name="TextBox 7"/>
          <p:cNvSpPr txBox="1">
            <a:spLocks noChangeArrowheads="1"/>
          </p:cNvSpPr>
          <p:nvPr/>
        </p:nvSpPr>
        <p:spPr bwMode="auto">
          <a:xfrm>
            <a:off x="785813" y="3714750"/>
            <a:ext cx="32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A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87047" name="TextBox 8"/>
          <p:cNvSpPr txBox="1">
            <a:spLocks noChangeArrowheads="1"/>
          </p:cNvSpPr>
          <p:nvPr/>
        </p:nvSpPr>
        <p:spPr bwMode="auto">
          <a:xfrm>
            <a:off x="2000250" y="4429125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87048" name="TextBox 9"/>
          <p:cNvSpPr txBox="1">
            <a:spLocks noChangeArrowheads="1"/>
          </p:cNvSpPr>
          <p:nvPr/>
        </p:nvSpPr>
        <p:spPr bwMode="auto">
          <a:xfrm>
            <a:off x="3571875" y="5214938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C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87049" name="TextBox 10"/>
          <p:cNvSpPr txBox="1">
            <a:spLocks noChangeArrowheads="1"/>
          </p:cNvSpPr>
          <p:nvPr/>
        </p:nvSpPr>
        <p:spPr bwMode="auto">
          <a:xfrm>
            <a:off x="5429250" y="6000750"/>
            <a:ext cx="32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D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12" name="Picture 11" descr="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29190" y="1571612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8067" name="TextBox 5"/>
          <p:cNvSpPr txBox="1">
            <a:spLocks noChangeArrowheads="1"/>
          </p:cNvSpPr>
          <p:nvPr/>
        </p:nvSpPr>
        <p:spPr bwMode="auto">
          <a:xfrm>
            <a:off x="571500" y="6215063"/>
            <a:ext cx="341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Tw Cen MT" pitchFamily="34" charset="0"/>
              </a:rPr>
              <a:t>A. Excavation Strategy</a:t>
            </a:r>
            <a:endParaRPr lang="en-US">
              <a:latin typeface="Tw Cen MT" pitchFamily="34" charset="0"/>
            </a:endParaRPr>
          </a:p>
        </p:txBody>
      </p:sp>
      <p:sp>
        <p:nvSpPr>
          <p:cNvPr id="88068" name="TextBox 6"/>
          <p:cNvSpPr txBox="1">
            <a:spLocks noChangeArrowheads="1"/>
          </p:cNvSpPr>
          <p:nvPr/>
        </p:nvSpPr>
        <p:spPr bwMode="auto">
          <a:xfrm>
            <a:off x="5143500" y="3357563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9" name="Picture 8" descr="bse_ft&amp;tr&amp;ap.jpg"/>
          <p:cNvPicPr>
            <a:picLocks noChangeAspect="1"/>
          </p:cNvPicPr>
          <p:nvPr/>
        </p:nvPicPr>
        <p:blipFill>
          <a:blip r:embed="rId4" cstate="print"/>
          <a:srcRect l="9563" t="9375" r="33607" b="22916"/>
          <a:stretch>
            <a:fillRect/>
          </a:stretch>
        </p:blipFill>
        <p:spPr>
          <a:xfrm>
            <a:off x="642910" y="1643050"/>
            <a:ext cx="371477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2643174" y="2500306"/>
            <a:ext cx="214314" cy="21431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SCN45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643050"/>
            <a:ext cx="4857784" cy="3644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0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071678"/>
            <a:ext cx="4857784" cy="364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48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Hosea 8:7</a:t>
            </a:r>
          </a:p>
        </p:txBody>
      </p:sp>
      <p:sp>
        <p:nvSpPr>
          <p:cNvPr id="20484" name="Content Placeholder 2"/>
          <p:cNvSpPr txBox="1">
            <a:spLocks/>
          </p:cNvSpPr>
          <p:nvPr/>
        </p:nvSpPr>
        <p:spPr bwMode="auto">
          <a:xfrm>
            <a:off x="5715000" y="3357563"/>
            <a:ext cx="3429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sz="2400">
                <a:latin typeface="Tw Cen MT" pitchFamily="34" charset="0"/>
              </a:rPr>
              <a:t> Commercial Company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sz="2400">
                <a:latin typeface="Tw Cen MT" pitchFamily="34" charset="0"/>
              </a:rPr>
              <a:t> Founded in 2003 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sz="2400">
                <a:latin typeface="Tw Cen MT" pitchFamily="34" charset="0"/>
              </a:rPr>
              <a:t> Based in Ayrshire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GB" sz="2400">
                <a:latin typeface="Tw Cen MT" pitchFamily="34" charset="0"/>
              </a:rPr>
              <a:t> Work in Northern Britain</a:t>
            </a:r>
            <a:endParaRPr lang="en-US" sz="2400">
              <a:latin typeface="Tw Cen MT" pitchFamily="34" charset="0"/>
            </a:endParaRPr>
          </a:p>
        </p:txBody>
      </p:sp>
      <p:pic>
        <p:nvPicPr>
          <p:cNvPr id="20485" name="Picture 10" descr="Rathmell-Logo-Nov-07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643563" y="2214563"/>
            <a:ext cx="32861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8" name="Picture 7" descr="9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6013" y="4065588"/>
            <a:ext cx="3151187" cy="2371725"/>
          </a:xfrm>
          <a:prstGeom prst="rect">
            <a:avLst/>
          </a:prstGeom>
          <a:noFill/>
        </p:spPr>
      </p:pic>
      <p:pic>
        <p:nvPicPr>
          <p:cNvPr id="12" name="Picture 11" descr="8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29190" y="1571612"/>
            <a:ext cx="3143272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0116" name="TextBox 5"/>
          <p:cNvSpPr txBox="1">
            <a:spLocks noChangeArrowheads="1"/>
          </p:cNvSpPr>
          <p:nvPr/>
        </p:nvSpPr>
        <p:spPr bwMode="auto">
          <a:xfrm>
            <a:off x="571500" y="6215063"/>
            <a:ext cx="34163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GB">
                <a:latin typeface="Tw Cen MT" pitchFamily="34" charset="0"/>
              </a:rPr>
              <a:t>A. Excavation Strategy</a:t>
            </a:r>
            <a:endParaRPr lang="en-US">
              <a:latin typeface="Tw Cen MT" pitchFamily="34" charset="0"/>
            </a:endParaRPr>
          </a:p>
        </p:txBody>
      </p:sp>
      <p:sp>
        <p:nvSpPr>
          <p:cNvPr id="90117" name="TextBox 6"/>
          <p:cNvSpPr txBox="1">
            <a:spLocks noChangeArrowheads="1"/>
          </p:cNvSpPr>
          <p:nvPr/>
        </p:nvSpPr>
        <p:spPr bwMode="auto">
          <a:xfrm>
            <a:off x="5143500" y="3357563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90118" name="TextBox 9"/>
          <p:cNvSpPr txBox="1">
            <a:spLocks noChangeArrowheads="1"/>
          </p:cNvSpPr>
          <p:nvPr/>
        </p:nvSpPr>
        <p:spPr bwMode="auto">
          <a:xfrm>
            <a:off x="5143500" y="5857875"/>
            <a:ext cx="32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C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9" name="Picture 8" descr="bse_ft&amp;tr&amp;ap.jpg"/>
          <p:cNvPicPr>
            <a:picLocks noChangeAspect="1"/>
          </p:cNvPicPr>
          <p:nvPr/>
        </p:nvPicPr>
        <p:blipFill>
          <a:blip r:embed="rId5" cstate="print"/>
          <a:srcRect l="9563" t="9375" r="33607" b="22916"/>
          <a:stretch>
            <a:fillRect/>
          </a:stretch>
        </p:blipFill>
        <p:spPr>
          <a:xfrm>
            <a:off x="642910" y="1643050"/>
            <a:ext cx="371477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12"/>
          <p:cNvSpPr/>
          <p:nvPr/>
        </p:nvSpPr>
        <p:spPr>
          <a:xfrm>
            <a:off x="2643174" y="2500306"/>
            <a:ext cx="214314" cy="21431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92162" name="Content Placeholder 5" descr="Interior elevation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0" y="1571625"/>
            <a:ext cx="3786188" cy="4429125"/>
          </a:xfrm>
        </p:spPr>
      </p:pic>
      <p:sp>
        <p:nvSpPr>
          <p:cNvPr id="92163" name="TextBox 8"/>
          <p:cNvSpPr txBox="1">
            <a:spLocks noChangeArrowheads="1"/>
          </p:cNvSpPr>
          <p:nvPr/>
        </p:nvSpPr>
        <p:spPr bwMode="auto">
          <a:xfrm>
            <a:off x="4286250" y="6072188"/>
            <a:ext cx="3228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Sections through ditch features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93186" name="Content Placeholder 5" descr="Interior elevation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0" y="1571625"/>
            <a:ext cx="3786188" cy="4429125"/>
          </a:xfrm>
        </p:spPr>
      </p:pic>
      <p:pic>
        <p:nvPicPr>
          <p:cNvPr id="7" name="Picture 6" descr="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1" y="1643050"/>
            <a:ext cx="3190865" cy="239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3188" name="TextBox 8"/>
          <p:cNvSpPr txBox="1">
            <a:spLocks noChangeArrowheads="1"/>
          </p:cNvSpPr>
          <p:nvPr/>
        </p:nvSpPr>
        <p:spPr bwMode="auto">
          <a:xfrm>
            <a:off x="4286250" y="6072188"/>
            <a:ext cx="3228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Sections through ditch features</a:t>
            </a:r>
            <a:endParaRPr lang="en-US">
              <a:latin typeface="Tw Cen MT" pitchFamily="34" charset="0"/>
            </a:endParaRPr>
          </a:p>
        </p:txBody>
      </p:sp>
      <p:sp>
        <p:nvSpPr>
          <p:cNvPr id="93189" name="TextBox 9"/>
          <p:cNvSpPr txBox="1">
            <a:spLocks noChangeArrowheads="1"/>
          </p:cNvSpPr>
          <p:nvPr/>
        </p:nvSpPr>
        <p:spPr bwMode="auto">
          <a:xfrm>
            <a:off x="714375" y="3500438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cxnSp>
        <p:nvCxnSpPr>
          <p:cNvPr id="13" name="Straight Arrow Connector 12"/>
          <p:cNvCxnSpPr>
            <a:endCxn id="7" idx="3"/>
          </p:cNvCxnSpPr>
          <p:nvPr/>
        </p:nvCxnSpPr>
        <p:spPr>
          <a:xfrm rot="16200000" flipV="1">
            <a:off x="3408363" y="3194050"/>
            <a:ext cx="2017712" cy="1309688"/>
          </a:xfrm>
          <a:prstGeom prst="straightConnector1">
            <a:avLst/>
          </a:prstGeom>
          <a:ln w="158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94210" name="Content Placeholder 5" descr="Interior elevations.jpg"/>
          <p:cNvPicPr>
            <a:picLocks noGrp="1" noChangeAspect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286250" y="1571625"/>
            <a:ext cx="3786188" cy="4429125"/>
          </a:xfrm>
        </p:spPr>
      </p:pic>
      <p:pic>
        <p:nvPicPr>
          <p:cNvPr id="7" name="Picture 6" descr="17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1471" y="1643050"/>
            <a:ext cx="3190865" cy="2393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 descr="172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66738" y="4102100"/>
            <a:ext cx="3224212" cy="2420938"/>
          </a:xfrm>
          <a:prstGeom prst="rect">
            <a:avLst/>
          </a:prstGeom>
          <a:noFill/>
        </p:spPr>
      </p:pic>
      <p:sp>
        <p:nvSpPr>
          <p:cNvPr id="94213" name="TextBox 8"/>
          <p:cNvSpPr txBox="1">
            <a:spLocks noChangeArrowheads="1"/>
          </p:cNvSpPr>
          <p:nvPr/>
        </p:nvSpPr>
        <p:spPr bwMode="auto">
          <a:xfrm>
            <a:off x="4286250" y="6072188"/>
            <a:ext cx="322897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Sections through ditch features</a:t>
            </a:r>
            <a:endParaRPr lang="en-US">
              <a:latin typeface="Tw Cen MT" pitchFamily="34" charset="0"/>
            </a:endParaRPr>
          </a:p>
        </p:txBody>
      </p:sp>
      <p:sp>
        <p:nvSpPr>
          <p:cNvPr id="94214" name="TextBox 9"/>
          <p:cNvSpPr txBox="1">
            <a:spLocks noChangeArrowheads="1"/>
          </p:cNvSpPr>
          <p:nvPr/>
        </p:nvSpPr>
        <p:spPr bwMode="auto">
          <a:xfrm>
            <a:off x="714375" y="3500438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94215" name="TextBox 10"/>
          <p:cNvSpPr txBox="1">
            <a:spLocks noChangeArrowheads="1"/>
          </p:cNvSpPr>
          <p:nvPr/>
        </p:nvSpPr>
        <p:spPr bwMode="auto">
          <a:xfrm>
            <a:off x="714375" y="5929313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C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cxnSp>
        <p:nvCxnSpPr>
          <p:cNvPr id="16" name="Straight Arrow Connector 15"/>
          <p:cNvCxnSpPr>
            <a:endCxn id="8" idx="3"/>
          </p:cNvCxnSpPr>
          <p:nvPr/>
        </p:nvCxnSpPr>
        <p:spPr>
          <a:xfrm rot="10800000" flipV="1">
            <a:off x="3786188" y="4071938"/>
            <a:ext cx="1428750" cy="1241425"/>
          </a:xfrm>
          <a:prstGeom prst="straightConnector1">
            <a:avLst/>
          </a:prstGeom>
          <a:ln w="158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7" name="Picture 6" descr="bse_ft&amp;tr&amp;ap.jpg"/>
          <p:cNvPicPr>
            <a:picLocks noChangeAspect="1"/>
          </p:cNvPicPr>
          <p:nvPr/>
        </p:nvPicPr>
        <p:blipFill>
          <a:blip r:embed="rId2" cstate="print"/>
          <a:srcRect l="9563" t="9375" r="33607" b="22916"/>
          <a:stretch>
            <a:fillRect/>
          </a:stretch>
        </p:blipFill>
        <p:spPr>
          <a:xfrm>
            <a:off x="4572000" y="1714488"/>
            <a:ext cx="371477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6357950" y="4071942"/>
            <a:ext cx="214314" cy="21431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12" name="Picture 11" descr="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571612"/>
            <a:ext cx="3095646" cy="2321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6259" name="TextBox 13"/>
          <p:cNvSpPr txBox="1">
            <a:spLocks noChangeArrowheads="1"/>
          </p:cNvSpPr>
          <p:nvPr/>
        </p:nvSpPr>
        <p:spPr bwMode="auto">
          <a:xfrm>
            <a:off x="857250" y="3357563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7" name="Picture 6" descr="bse_ft&amp;tr&amp;ap.jpg"/>
          <p:cNvPicPr>
            <a:picLocks noChangeAspect="1"/>
          </p:cNvPicPr>
          <p:nvPr/>
        </p:nvPicPr>
        <p:blipFill>
          <a:blip r:embed="rId3" cstate="print"/>
          <a:srcRect l="9563" t="9375" r="33607" b="22916"/>
          <a:stretch>
            <a:fillRect/>
          </a:stretch>
        </p:blipFill>
        <p:spPr>
          <a:xfrm>
            <a:off x="4572000" y="1714488"/>
            <a:ext cx="371477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6357950" y="4071942"/>
            <a:ext cx="214314" cy="21431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12" name="Picture 11" descr="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571612"/>
            <a:ext cx="3095646" cy="2321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071943"/>
            <a:ext cx="3071834" cy="230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7284" name="TextBox 13"/>
          <p:cNvSpPr txBox="1">
            <a:spLocks noChangeArrowheads="1"/>
          </p:cNvSpPr>
          <p:nvPr/>
        </p:nvSpPr>
        <p:spPr bwMode="auto">
          <a:xfrm>
            <a:off x="857250" y="3357563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97285" name="TextBox 14"/>
          <p:cNvSpPr txBox="1">
            <a:spLocks noChangeArrowheads="1"/>
          </p:cNvSpPr>
          <p:nvPr/>
        </p:nvSpPr>
        <p:spPr bwMode="auto">
          <a:xfrm>
            <a:off x="857250" y="5786438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C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7" name="Picture 6" descr="bse_ft&amp;tr&amp;ap.jpg"/>
          <p:cNvPicPr>
            <a:picLocks noChangeAspect="1"/>
          </p:cNvPicPr>
          <p:nvPr/>
        </p:nvPicPr>
        <p:blipFill>
          <a:blip r:embed="rId4" cstate="print"/>
          <a:srcRect l="9563" t="9375" r="33607" b="22916"/>
          <a:stretch>
            <a:fillRect/>
          </a:stretch>
        </p:blipFill>
        <p:spPr>
          <a:xfrm>
            <a:off x="4572000" y="1714488"/>
            <a:ext cx="371477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6357950" y="4071942"/>
            <a:ext cx="214314" cy="21431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12" name="Picture 11" descr="1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1050" y="1706563"/>
            <a:ext cx="2820988" cy="2159000"/>
          </a:xfrm>
          <a:prstGeom prst="rect">
            <a:avLst/>
          </a:prstGeom>
          <a:noFill/>
        </p:spPr>
      </p:pic>
      <p:pic>
        <p:nvPicPr>
          <p:cNvPr id="13" name="Picture 12" descr="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071943"/>
            <a:ext cx="3071834" cy="230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8308" name="TextBox 13"/>
          <p:cNvSpPr txBox="1">
            <a:spLocks noChangeArrowheads="1"/>
          </p:cNvSpPr>
          <p:nvPr/>
        </p:nvSpPr>
        <p:spPr bwMode="auto">
          <a:xfrm>
            <a:off x="857250" y="3357563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D</a:t>
            </a:r>
            <a:endParaRPr lang="en-US">
              <a:latin typeface="Tw Cen MT" pitchFamily="34" charset="0"/>
            </a:endParaRPr>
          </a:p>
        </p:txBody>
      </p:sp>
      <p:sp>
        <p:nvSpPr>
          <p:cNvPr id="98309" name="TextBox 14"/>
          <p:cNvSpPr txBox="1">
            <a:spLocks noChangeArrowheads="1"/>
          </p:cNvSpPr>
          <p:nvPr/>
        </p:nvSpPr>
        <p:spPr bwMode="auto">
          <a:xfrm>
            <a:off x="857250" y="5786438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C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8" name="Picture 7" descr="bse_ft&amp;tr&amp;ap.jpg"/>
          <p:cNvPicPr>
            <a:picLocks noChangeAspect="1"/>
          </p:cNvPicPr>
          <p:nvPr/>
        </p:nvPicPr>
        <p:blipFill>
          <a:blip r:embed="rId4" cstate="print"/>
          <a:srcRect l="9563" t="9375" r="33607" b="22916"/>
          <a:stretch>
            <a:fillRect/>
          </a:stretch>
        </p:blipFill>
        <p:spPr>
          <a:xfrm>
            <a:off x="4572000" y="1714488"/>
            <a:ext cx="371477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val 8"/>
          <p:cNvSpPr/>
          <p:nvPr/>
        </p:nvSpPr>
        <p:spPr>
          <a:xfrm>
            <a:off x="6357950" y="4071942"/>
            <a:ext cx="214314" cy="21431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12" name="Picture 11" descr="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571612"/>
            <a:ext cx="3095646" cy="2321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9331" name="TextBox 13"/>
          <p:cNvSpPr txBox="1">
            <a:spLocks noChangeArrowheads="1"/>
          </p:cNvSpPr>
          <p:nvPr/>
        </p:nvSpPr>
        <p:spPr bwMode="auto">
          <a:xfrm>
            <a:off x="857250" y="3357563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7" name="Picture 6" descr="bse_ft&amp;tr&amp;ap.jpg"/>
          <p:cNvPicPr>
            <a:picLocks noChangeAspect="1"/>
          </p:cNvPicPr>
          <p:nvPr/>
        </p:nvPicPr>
        <p:blipFill>
          <a:blip r:embed="rId3" cstate="print"/>
          <a:srcRect l="9563" t="9375" r="33607" b="22916"/>
          <a:stretch>
            <a:fillRect/>
          </a:stretch>
        </p:blipFill>
        <p:spPr>
          <a:xfrm>
            <a:off x="4572000" y="1714488"/>
            <a:ext cx="371477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6357950" y="4071942"/>
            <a:ext cx="214314" cy="21431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12" name="Picture 11" descr="12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571612"/>
            <a:ext cx="3095646" cy="2321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071943"/>
            <a:ext cx="3071833" cy="230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0356" name="TextBox 13"/>
          <p:cNvSpPr txBox="1">
            <a:spLocks noChangeArrowheads="1"/>
          </p:cNvSpPr>
          <p:nvPr/>
        </p:nvSpPr>
        <p:spPr bwMode="auto">
          <a:xfrm>
            <a:off x="857250" y="3357563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100357" name="TextBox 14"/>
          <p:cNvSpPr txBox="1">
            <a:spLocks noChangeArrowheads="1"/>
          </p:cNvSpPr>
          <p:nvPr/>
        </p:nvSpPr>
        <p:spPr bwMode="auto">
          <a:xfrm>
            <a:off x="857250" y="5786438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C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7" name="Picture 6" descr="bse_ft&amp;tr&amp;ap.jpg"/>
          <p:cNvPicPr>
            <a:picLocks noChangeAspect="1"/>
          </p:cNvPicPr>
          <p:nvPr/>
        </p:nvPicPr>
        <p:blipFill>
          <a:blip r:embed="rId4" cstate="print"/>
          <a:srcRect l="9563" t="9375" r="33607" b="22916"/>
          <a:stretch>
            <a:fillRect/>
          </a:stretch>
        </p:blipFill>
        <p:spPr>
          <a:xfrm>
            <a:off x="4572000" y="1714488"/>
            <a:ext cx="371477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6357950" y="4071942"/>
            <a:ext cx="214314" cy="21431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5" descr="DSCN454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643050"/>
            <a:ext cx="4857784" cy="36445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IMG_001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071678"/>
            <a:ext cx="4857784" cy="36433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Content Placeholder 7" descr="IMG_0028.jpg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133350" y="2706688"/>
            <a:ext cx="4902200" cy="3681412"/>
          </a:xfrm>
        </p:spPr>
      </p:pic>
      <p:sp>
        <p:nvSpPr>
          <p:cNvPr id="2253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Hosea 8:7</a:t>
            </a:r>
          </a:p>
        </p:txBody>
      </p:sp>
      <p:sp>
        <p:nvSpPr>
          <p:cNvPr id="22533" name="Content Placeholder 2"/>
          <p:cNvSpPr txBox="1">
            <a:spLocks/>
          </p:cNvSpPr>
          <p:nvPr/>
        </p:nvSpPr>
        <p:spPr bwMode="auto">
          <a:xfrm>
            <a:off x="5715000" y="3357563"/>
            <a:ext cx="3429000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sz="2400">
                <a:latin typeface="Tw Cen MT" pitchFamily="34" charset="0"/>
              </a:rPr>
              <a:t> Commercial Company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sz="2400">
                <a:latin typeface="Tw Cen MT" pitchFamily="34" charset="0"/>
              </a:rPr>
              <a:t> Founded in 2003 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US" sz="2400">
                <a:latin typeface="Tw Cen MT" pitchFamily="34" charset="0"/>
              </a:rPr>
              <a:t> Based in Ayrshire</a:t>
            </a:r>
          </a:p>
          <a:p>
            <a:pPr>
              <a:spcBef>
                <a:spcPts val="700"/>
              </a:spcBef>
              <a:buClr>
                <a:schemeClr val="accent2"/>
              </a:buClr>
              <a:buSzPct val="60000"/>
              <a:buFont typeface="Wingdings" pitchFamily="2" charset="2"/>
              <a:buChar char=""/>
            </a:pPr>
            <a:r>
              <a:rPr lang="en-GB" sz="2400">
                <a:latin typeface="Tw Cen MT" pitchFamily="34" charset="0"/>
              </a:rPr>
              <a:t> Work in Northern Britain</a:t>
            </a:r>
            <a:endParaRPr lang="en-US" sz="2400">
              <a:latin typeface="Tw Cen MT" pitchFamily="34" charset="0"/>
            </a:endParaRPr>
          </a:p>
        </p:txBody>
      </p:sp>
      <p:pic>
        <p:nvPicPr>
          <p:cNvPr id="22534" name="Picture 10" descr="Rathmell-Logo-Nov-07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643563" y="2214563"/>
            <a:ext cx="3286125" cy="107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Community excavation</a:t>
            </a:r>
          </a:p>
        </p:txBody>
      </p:sp>
      <p:pic>
        <p:nvPicPr>
          <p:cNvPr id="12" name="Picture 11" descr="12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3413" y="1566863"/>
            <a:ext cx="3109912" cy="2335212"/>
          </a:xfrm>
          <a:prstGeom prst="rect">
            <a:avLst/>
          </a:prstGeom>
          <a:noFill/>
        </p:spPr>
      </p:pic>
      <p:pic>
        <p:nvPicPr>
          <p:cNvPr id="13" name="Picture 12" descr="16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10" y="4071943"/>
            <a:ext cx="3071833" cy="2303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1380" name="TextBox 13"/>
          <p:cNvSpPr txBox="1">
            <a:spLocks noChangeArrowheads="1"/>
          </p:cNvSpPr>
          <p:nvPr/>
        </p:nvSpPr>
        <p:spPr bwMode="auto">
          <a:xfrm>
            <a:off x="857250" y="3357563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D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101381" name="TextBox 14"/>
          <p:cNvSpPr txBox="1">
            <a:spLocks noChangeArrowheads="1"/>
          </p:cNvSpPr>
          <p:nvPr/>
        </p:nvSpPr>
        <p:spPr bwMode="auto">
          <a:xfrm>
            <a:off x="857250" y="5786438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C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pic>
        <p:nvPicPr>
          <p:cNvPr id="7" name="Picture 6" descr="bse_ft&amp;tr&amp;ap.jpg"/>
          <p:cNvPicPr>
            <a:picLocks noChangeAspect="1"/>
          </p:cNvPicPr>
          <p:nvPr/>
        </p:nvPicPr>
        <p:blipFill>
          <a:blip r:embed="rId4" cstate="print"/>
          <a:srcRect l="9563" t="9375" r="33607" b="22916"/>
          <a:stretch>
            <a:fillRect/>
          </a:stretch>
        </p:blipFill>
        <p:spPr>
          <a:xfrm>
            <a:off x="4572000" y="1714488"/>
            <a:ext cx="3714776" cy="4643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val 7"/>
          <p:cNvSpPr/>
          <p:nvPr/>
        </p:nvSpPr>
        <p:spPr>
          <a:xfrm>
            <a:off x="6357950" y="4071942"/>
            <a:ext cx="214314" cy="21431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4" name="Content Placeholder 7" descr="SEPerth.jpg"/>
          <p:cNvPicPr>
            <a:picLocks noChangeAspect="1"/>
          </p:cNvPicPr>
          <p:nvPr/>
        </p:nvPicPr>
        <p:blipFill>
          <a:blip r:embed="rId3" cstate="print"/>
          <a:srcRect l="10663" t="2215" r="8723" b="2526"/>
          <a:stretch>
            <a:fillRect/>
          </a:stretch>
        </p:blipFill>
        <p:spPr>
          <a:xfrm>
            <a:off x="714348" y="1928802"/>
            <a:ext cx="457203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5-Point Star 15"/>
          <p:cNvSpPr/>
          <p:nvPr/>
        </p:nvSpPr>
        <p:spPr>
          <a:xfrm>
            <a:off x="2286000" y="2571750"/>
            <a:ext cx="214313" cy="214313"/>
          </a:xfrm>
          <a:prstGeom prst="star5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4" name="Content Placeholder 7" descr="SEPerth.jpg"/>
          <p:cNvPicPr>
            <a:picLocks noChangeAspect="1"/>
          </p:cNvPicPr>
          <p:nvPr/>
        </p:nvPicPr>
        <p:blipFill>
          <a:blip r:embed="rId3" cstate="print"/>
          <a:srcRect l="10663" t="2215" r="8723" b="2526"/>
          <a:stretch>
            <a:fillRect/>
          </a:stretch>
        </p:blipFill>
        <p:spPr>
          <a:xfrm>
            <a:off x="714348" y="1928802"/>
            <a:ext cx="457203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val 10"/>
          <p:cNvSpPr/>
          <p:nvPr/>
        </p:nvSpPr>
        <p:spPr>
          <a:xfrm>
            <a:off x="1857356" y="2285992"/>
            <a:ext cx="214314" cy="214314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286000" y="2571750"/>
            <a:ext cx="214313" cy="214313"/>
          </a:xfrm>
          <a:prstGeom prst="star5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Picture 16" descr="125.JPG"/>
          <p:cNvPicPr>
            <a:picLocks noChangeAspect="1"/>
          </p:cNvPicPr>
          <p:nvPr/>
        </p:nvPicPr>
        <p:blipFill>
          <a:blip r:embed="rId4" cstate="print"/>
          <a:srcRect b="4211"/>
          <a:stretch>
            <a:fillRect/>
          </a:stretch>
        </p:blipFill>
        <p:spPr>
          <a:xfrm>
            <a:off x="5929322" y="1714488"/>
            <a:ext cx="2523574" cy="2508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4456" name="TextBox 18"/>
          <p:cNvSpPr txBox="1">
            <a:spLocks noChangeArrowheads="1"/>
          </p:cNvSpPr>
          <p:nvPr/>
        </p:nvSpPr>
        <p:spPr bwMode="auto">
          <a:xfrm>
            <a:off x="6000750" y="3500438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2000250" y="2428875"/>
            <a:ext cx="3714750" cy="571500"/>
          </a:xfrm>
          <a:prstGeom prst="straightConnector1">
            <a:avLst/>
          </a:prstGeom>
          <a:ln w="158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4" name="Content Placeholder 7" descr="SEPerth.jpg"/>
          <p:cNvPicPr>
            <a:picLocks noChangeAspect="1"/>
          </p:cNvPicPr>
          <p:nvPr/>
        </p:nvPicPr>
        <p:blipFill>
          <a:blip r:embed="rId3" cstate="print"/>
          <a:srcRect l="10663" t="2215" r="8723" b="2526"/>
          <a:stretch>
            <a:fillRect/>
          </a:stretch>
        </p:blipFill>
        <p:spPr>
          <a:xfrm>
            <a:off x="714348" y="1928802"/>
            <a:ext cx="457203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1714480" y="2285992"/>
            <a:ext cx="214314" cy="214314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57356" y="2285992"/>
            <a:ext cx="214314" cy="214314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286000" y="2571750"/>
            <a:ext cx="214313" cy="214313"/>
          </a:xfrm>
          <a:prstGeom prst="star5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Picture 16" descr="125.JPG"/>
          <p:cNvPicPr>
            <a:picLocks noChangeAspect="1"/>
          </p:cNvPicPr>
          <p:nvPr/>
        </p:nvPicPr>
        <p:blipFill>
          <a:blip r:embed="rId4" cstate="print"/>
          <a:srcRect b="4211"/>
          <a:stretch>
            <a:fillRect/>
          </a:stretch>
        </p:blipFill>
        <p:spPr>
          <a:xfrm>
            <a:off x="5929322" y="1714488"/>
            <a:ext cx="2523574" cy="25085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1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11825" y="4279900"/>
            <a:ext cx="3078163" cy="2084388"/>
          </a:xfrm>
          <a:prstGeom prst="rect">
            <a:avLst/>
          </a:prstGeom>
          <a:noFill/>
        </p:spPr>
      </p:pic>
      <p:sp>
        <p:nvSpPr>
          <p:cNvPr id="106508" name="TextBox 18"/>
          <p:cNvSpPr txBox="1">
            <a:spLocks noChangeArrowheads="1"/>
          </p:cNvSpPr>
          <p:nvPr/>
        </p:nvSpPr>
        <p:spPr bwMode="auto">
          <a:xfrm>
            <a:off x="6000750" y="3500438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106509" name="TextBox 19"/>
          <p:cNvSpPr txBox="1">
            <a:spLocks noChangeArrowheads="1"/>
          </p:cNvSpPr>
          <p:nvPr/>
        </p:nvSpPr>
        <p:spPr bwMode="auto">
          <a:xfrm>
            <a:off x="5857875" y="5857875"/>
            <a:ext cx="32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C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 rot="10800000">
            <a:off x="1857375" y="2500313"/>
            <a:ext cx="3714750" cy="2714625"/>
          </a:xfrm>
          <a:prstGeom prst="straightConnector1">
            <a:avLst/>
          </a:prstGeom>
          <a:ln w="158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4" name="Content Placeholder 7" descr="SEPerth.jpg"/>
          <p:cNvPicPr>
            <a:picLocks noChangeAspect="1"/>
          </p:cNvPicPr>
          <p:nvPr/>
        </p:nvPicPr>
        <p:blipFill>
          <a:blip r:embed="rId3" cstate="print"/>
          <a:srcRect l="10663" t="2215" r="8723" b="2526"/>
          <a:stretch>
            <a:fillRect/>
          </a:stretch>
        </p:blipFill>
        <p:spPr>
          <a:xfrm>
            <a:off x="714348" y="1928802"/>
            <a:ext cx="457203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1714480" y="2285992"/>
            <a:ext cx="214314" cy="214314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57356" y="2285992"/>
            <a:ext cx="214314" cy="214314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57356" y="4929198"/>
            <a:ext cx="214314" cy="214314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43108" y="4929198"/>
            <a:ext cx="214314" cy="214314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286000" y="2571750"/>
            <a:ext cx="214313" cy="214313"/>
          </a:xfrm>
          <a:prstGeom prst="star5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Picture 16" descr="125.JPG"/>
          <p:cNvPicPr>
            <a:picLocks noChangeAspect="1"/>
          </p:cNvPicPr>
          <p:nvPr/>
        </p:nvPicPr>
        <p:blipFill>
          <a:blip r:embed="rId4" cstate="print"/>
          <a:srcRect b="11720"/>
          <a:stretch>
            <a:fillRect/>
          </a:stretch>
        </p:blipFill>
        <p:spPr>
          <a:xfrm>
            <a:off x="5929322" y="1714488"/>
            <a:ext cx="2446835" cy="2286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8561" name="TextBox 18"/>
          <p:cNvSpPr txBox="1">
            <a:spLocks noChangeArrowheads="1"/>
          </p:cNvSpPr>
          <p:nvPr/>
        </p:nvSpPr>
        <p:spPr bwMode="auto">
          <a:xfrm>
            <a:off x="6000750" y="3500438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rot="10800000" flipV="1">
            <a:off x="2071688" y="2714625"/>
            <a:ext cx="3714750" cy="2214563"/>
          </a:xfrm>
          <a:prstGeom prst="straightConnector1">
            <a:avLst/>
          </a:prstGeom>
          <a:ln w="158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4" name="Content Placeholder 7" descr="SEPerth.jpg"/>
          <p:cNvPicPr>
            <a:picLocks noChangeAspect="1"/>
          </p:cNvPicPr>
          <p:nvPr/>
        </p:nvPicPr>
        <p:blipFill>
          <a:blip r:embed="rId3" cstate="print"/>
          <a:srcRect l="10663" t="2215" r="8723" b="2526"/>
          <a:stretch>
            <a:fillRect/>
          </a:stretch>
        </p:blipFill>
        <p:spPr>
          <a:xfrm>
            <a:off x="714348" y="1928802"/>
            <a:ext cx="4572032" cy="3786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val 4"/>
          <p:cNvSpPr/>
          <p:nvPr/>
        </p:nvSpPr>
        <p:spPr>
          <a:xfrm>
            <a:off x="1714480" y="2285992"/>
            <a:ext cx="214314" cy="214314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857356" y="2285992"/>
            <a:ext cx="214314" cy="214314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857356" y="4929198"/>
            <a:ext cx="214314" cy="214314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2143108" y="4929198"/>
            <a:ext cx="214314" cy="214314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500562" y="4786322"/>
            <a:ext cx="214314" cy="214314"/>
          </a:xfrm>
          <a:prstGeom prst="ellipse">
            <a:avLst/>
          </a:prstGeom>
          <a:noFill/>
          <a:ln>
            <a:solidFill>
              <a:srgbClr val="002060"/>
            </a:solidFill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2286000" y="2571750"/>
            <a:ext cx="214313" cy="214313"/>
          </a:xfrm>
          <a:prstGeom prst="star5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7" name="Picture 16" descr="125.JPG"/>
          <p:cNvPicPr>
            <a:picLocks noChangeAspect="1"/>
          </p:cNvPicPr>
          <p:nvPr/>
        </p:nvPicPr>
        <p:blipFill>
          <a:blip r:embed="rId4" cstate="print"/>
          <a:srcRect b="11720"/>
          <a:stretch>
            <a:fillRect/>
          </a:stretch>
        </p:blipFill>
        <p:spPr>
          <a:xfrm>
            <a:off x="5929322" y="1714488"/>
            <a:ext cx="2446835" cy="2286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1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883275" y="4138613"/>
            <a:ext cx="2541588" cy="2152650"/>
          </a:xfrm>
          <a:prstGeom prst="rect">
            <a:avLst/>
          </a:prstGeom>
          <a:noFill/>
        </p:spPr>
      </p:pic>
      <p:sp>
        <p:nvSpPr>
          <p:cNvPr id="110613" name="TextBox 18"/>
          <p:cNvSpPr txBox="1">
            <a:spLocks noChangeArrowheads="1"/>
          </p:cNvSpPr>
          <p:nvPr/>
        </p:nvSpPr>
        <p:spPr bwMode="auto">
          <a:xfrm>
            <a:off x="6000750" y="3500438"/>
            <a:ext cx="300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110614" name="TextBox 19"/>
          <p:cNvSpPr txBox="1">
            <a:spLocks noChangeArrowheads="1"/>
          </p:cNvSpPr>
          <p:nvPr/>
        </p:nvSpPr>
        <p:spPr bwMode="auto">
          <a:xfrm>
            <a:off x="6000750" y="5786438"/>
            <a:ext cx="3238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C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 rot="10800000">
            <a:off x="4714875" y="4929188"/>
            <a:ext cx="1000125" cy="357187"/>
          </a:xfrm>
          <a:prstGeom prst="straightConnector1">
            <a:avLst/>
          </a:prstGeom>
          <a:ln w="15875">
            <a:tailEnd type="stealth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4" name="Picture 3" descr="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714489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43" name="TextBox 7"/>
          <p:cNvSpPr txBox="1">
            <a:spLocks noChangeArrowheads="1"/>
          </p:cNvSpPr>
          <p:nvPr/>
        </p:nvSpPr>
        <p:spPr bwMode="auto">
          <a:xfrm>
            <a:off x="928688" y="4286250"/>
            <a:ext cx="32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A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8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4" name="Picture 3" descr="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714489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2214554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4692" name="TextBox 7"/>
          <p:cNvSpPr txBox="1">
            <a:spLocks noChangeArrowheads="1"/>
          </p:cNvSpPr>
          <p:nvPr/>
        </p:nvSpPr>
        <p:spPr bwMode="auto">
          <a:xfrm>
            <a:off x="928688" y="4286250"/>
            <a:ext cx="32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A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114693" name="TextBox 8"/>
          <p:cNvSpPr txBox="1">
            <a:spLocks noChangeArrowheads="1"/>
          </p:cNvSpPr>
          <p:nvPr/>
        </p:nvSpPr>
        <p:spPr bwMode="auto">
          <a:xfrm>
            <a:off x="2428875" y="485775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4" name="Picture 3" descr="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348" y="1714489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0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4546" y="2214554"/>
            <a:ext cx="4286280" cy="3214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 descr="00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8613" y="2919413"/>
            <a:ext cx="4298950" cy="3232150"/>
          </a:xfrm>
          <a:prstGeom prst="rect">
            <a:avLst/>
          </a:prstGeom>
          <a:noFill/>
        </p:spPr>
      </p:pic>
      <p:sp>
        <p:nvSpPr>
          <p:cNvPr id="116741" name="TextBox 7"/>
          <p:cNvSpPr txBox="1">
            <a:spLocks noChangeArrowheads="1"/>
          </p:cNvSpPr>
          <p:nvPr/>
        </p:nvSpPr>
        <p:spPr bwMode="auto">
          <a:xfrm>
            <a:off x="928688" y="4286250"/>
            <a:ext cx="32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A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116742" name="TextBox 8"/>
          <p:cNvSpPr txBox="1">
            <a:spLocks noChangeArrowheads="1"/>
          </p:cNvSpPr>
          <p:nvPr/>
        </p:nvSpPr>
        <p:spPr bwMode="auto">
          <a:xfrm>
            <a:off x="2428875" y="485775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B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  <p:sp>
        <p:nvSpPr>
          <p:cNvPr id="116743" name="TextBox 9"/>
          <p:cNvSpPr txBox="1">
            <a:spLocks noChangeArrowheads="1"/>
          </p:cNvSpPr>
          <p:nvPr/>
        </p:nvSpPr>
        <p:spPr bwMode="auto">
          <a:xfrm>
            <a:off x="4357688" y="5572125"/>
            <a:ext cx="323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solidFill>
                  <a:schemeClr val="bg1"/>
                </a:solidFill>
                <a:latin typeface="Tw Cen MT" pitchFamily="34" charset="0"/>
              </a:rPr>
              <a:t>C</a:t>
            </a:r>
            <a:endParaRPr lang="en-US">
              <a:solidFill>
                <a:schemeClr val="bg1"/>
              </a:solidFill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118786" name="Picture 12" descr="section trench 6.jpg"/>
          <p:cNvPicPr>
            <a:picLocks noChangeAspect="1"/>
          </p:cNvPicPr>
          <p:nvPr/>
        </p:nvPicPr>
        <p:blipFill>
          <a:blip r:embed="rId2"/>
          <a:srcRect b="37038"/>
          <a:stretch>
            <a:fillRect/>
          </a:stretch>
        </p:blipFill>
        <p:spPr bwMode="auto">
          <a:xfrm>
            <a:off x="642938" y="2000250"/>
            <a:ext cx="734536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GB" smtClean="0"/>
              <a:t>Introduction</a:t>
            </a:r>
            <a:endParaRPr lang="en-US" smtClean="0"/>
          </a:p>
        </p:txBody>
      </p:sp>
      <p:pic>
        <p:nvPicPr>
          <p:cNvPr id="4" name="Picture 3" descr="0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413" y="1706563"/>
            <a:ext cx="6091237" cy="45656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119810" name="Picture 12" descr="section trench 6.jpg"/>
          <p:cNvPicPr>
            <a:picLocks noChangeAspect="1"/>
          </p:cNvPicPr>
          <p:nvPr/>
        </p:nvPicPr>
        <p:blipFill>
          <a:blip r:embed="rId2"/>
          <a:srcRect b="37038"/>
          <a:stretch>
            <a:fillRect/>
          </a:stretch>
        </p:blipFill>
        <p:spPr bwMode="auto">
          <a:xfrm>
            <a:off x="642938" y="2000250"/>
            <a:ext cx="7345362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9811" name="Picture 3" descr="section trench 6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38" y="2000250"/>
            <a:ext cx="7345362" cy="385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4" name="Picture 3" descr="section trench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857364"/>
            <a:ext cx="3668551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0835" name="TextBox 5"/>
          <p:cNvSpPr txBox="1">
            <a:spLocks noChangeArrowheads="1"/>
          </p:cNvSpPr>
          <p:nvPr/>
        </p:nvSpPr>
        <p:spPr bwMode="auto">
          <a:xfrm>
            <a:off x="785813" y="6072188"/>
            <a:ext cx="2028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Newton Enclosure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4" name="Picture 3" descr="section trench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857364"/>
            <a:ext cx="3668551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fg78kp_009908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6013" y="1779588"/>
            <a:ext cx="3522662" cy="3944937"/>
          </a:xfrm>
          <a:prstGeom prst="rect">
            <a:avLst/>
          </a:prstGeom>
          <a:noFill/>
        </p:spPr>
      </p:pic>
      <p:sp>
        <p:nvSpPr>
          <p:cNvPr id="121860" name="TextBox 5"/>
          <p:cNvSpPr txBox="1">
            <a:spLocks noChangeArrowheads="1"/>
          </p:cNvSpPr>
          <p:nvPr/>
        </p:nvSpPr>
        <p:spPr bwMode="auto">
          <a:xfrm>
            <a:off x="785813" y="6072188"/>
            <a:ext cx="2028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Newton Enclosure</a:t>
            </a:r>
            <a:endParaRPr lang="en-US">
              <a:latin typeface="Tw Cen MT" pitchFamily="34" charset="0"/>
            </a:endParaRPr>
          </a:p>
        </p:txBody>
      </p:sp>
      <p:sp>
        <p:nvSpPr>
          <p:cNvPr id="121861" name="TextBox 6"/>
          <p:cNvSpPr txBox="1">
            <a:spLocks noChangeArrowheads="1"/>
          </p:cNvSpPr>
          <p:nvPr/>
        </p:nvSpPr>
        <p:spPr bwMode="auto">
          <a:xfrm>
            <a:off x="5072063" y="6072188"/>
            <a:ext cx="1914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B. Brown Caterthun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4" name="Picture 3" descr="section trench 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2910" y="1857364"/>
            <a:ext cx="3668551" cy="3857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 descr="dfg78kp_0099081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2988" y="1920875"/>
            <a:ext cx="3797300" cy="3754438"/>
          </a:xfrm>
          <a:prstGeom prst="rect">
            <a:avLst/>
          </a:prstGeom>
          <a:noFill/>
        </p:spPr>
      </p:pic>
      <p:sp>
        <p:nvSpPr>
          <p:cNvPr id="122884" name="TextBox 5"/>
          <p:cNvSpPr txBox="1">
            <a:spLocks noChangeArrowheads="1"/>
          </p:cNvSpPr>
          <p:nvPr/>
        </p:nvSpPr>
        <p:spPr bwMode="auto">
          <a:xfrm>
            <a:off x="785813" y="6072188"/>
            <a:ext cx="20288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A. Newton Enclosure</a:t>
            </a:r>
            <a:endParaRPr lang="en-US">
              <a:latin typeface="Tw Cen MT" pitchFamily="34" charset="0"/>
            </a:endParaRPr>
          </a:p>
        </p:txBody>
      </p:sp>
      <p:sp>
        <p:nvSpPr>
          <p:cNvPr id="122885" name="TextBox 6"/>
          <p:cNvSpPr txBox="1">
            <a:spLocks noChangeArrowheads="1"/>
          </p:cNvSpPr>
          <p:nvPr/>
        </p:nvSpPr>
        <p:spPr bwMode="auto">
          <a:xfrm>
            <a:off x="5072063" y="6072188"/>
            <a:ext cx="19145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GB">
                <a:latin typeface="Tw Cen MT" pitchFamily="34" charset="0"/>
              </a:rPr>
              <a:t>B. Brown Caterthun</a:t>
            </a:r>
            <a:endParaRPr lang="en-US">
              <a:latin typeface="Tw Cen MT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5" name="Picture 4" descr="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79588" y="1706563"/>
            <a:ext cx="4962525" cy="38465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Newton in context</a:t>
            </a:r>
          </a:p>
        </p:txBody>
      </p:sp>
      <p:pic>
        <p:nvPicPr>
          <p:cNvPr id="4" name="Picture 3" descr="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39888" y="1706563"/>
            <a:ext cx="5297487" cy="39814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GB" smtClean="0"/>
              <a:t>Summary</a:t>
            </a:r>
            <a:endParaRPr lang="en-US" smtClean="0"/>
          </a:p>
        </p:txBody>
      </p:sp>
      <p:sp>
        <p:nvSpPr>
          <p:cNvPr id="125954" name="Content Placeholder 5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495800"/>
          </a:xfrm>
        </p:spPr>
        <p:txBody>
          <a:bodyPr/>
          <a:lstStyle/>
          <a:p>
            <a:r>
              <a:rPr lang="en-GB" smtClean="0"/>
              <a:t>Multi-vallete ditched enclosure</a:t>
            </a:r>
          </a:p>
          <a:p>
            <a:r>
              <a:rPr lang="en-GB" smtClean="0"/>
              <a:t>Identified by oblique aerial photography</a:t>
            </a:r>
          </a:p>
          <a:p>
            <a:r>
              <a:rPr lang="en-GB" smtClean="0"/>
              <a:t>Within the tradition of Iron Age enclosures</a:t>
            </a:r>
          </a:p>
          <a:p>
            <a:r>
              <a:rPr lang="en-GB" smtClean="0"/>
              <a:t>No material culture within ditch fills</a:t>
            </a:r>
          </a:p>
          <a:p>
            <a:r>
              <a:rPr lang="en-GB" smtClean="0"/>
              <a:t>No substantive contemporary settlement</a:t>
            </a:r>
          </a:p>
          <a:p>
            <a:r>
              <a:rPr lang="en-GB" smtClean="0"/>
              <a:t>A part completed enclosure? </a:t>
            </a:r>
          </a:p>
          <a:p>
            <a:r>
              <a:rPr lang="en-GB" smtClean="0"/>
              <a:t>A heavily damaged site?</a:t>
            </a:r>
          </a:p>
          <a:p>
            <a:r>
              <a:rPr lang="en-GB" smtClean="0"/>
              <a:t>A symbolic enclosure?</a:t>
            </a:r>
          </a:p>
          <a:p>
            <a:endParaRPr lang="en-GB" smtClean="0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7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GB" smtClean="0"/>
              <a:t>Acknowledgements</a:t>
            </a:r>
            <a:endParaRPr lang="en-US" smtClean="0"/>
          </a:p>
        </p:txBody>
      </p:sp>
      <p:sp>
        <p:nvSpPr>
          <p:cNvPr id="126978" name="Content Placeholder 2"/>
          <p:cNvSpPr>
            <a:spLocks noGrp="1"/>
          </p:cNvSpPr>
          <p:nvPr>
            <p:ph sz="quarter" idx="1"/>
          </p:nvPr>
        </p:nvSpPr>
        <p:spPr>
          <a:xfrm>
            <a:off x="612775" y="1600200"/>
            <a:ext cx="8153400" cy="4186238"/>
          </a:xfrm>
        </p:spPr>
        <p:txBody>
          <a:bodyPr/>
          <a:lstStyle/>
          <a:p>
            <a:r>
              <a:rPr lang="en-GB" smtClean="0"/>
              <a:t>RCAHMS staff</a:t>
            </a:r>
          </a:p>
          <a:p>
            <a:r>
              <a:rPr lang="en-GB" smtClean="0"/>
              <a:t>Douglas Speirs – Council Archaeologist</a:t>
            </a:r>
          </a:p>
          <a:p>
            <a:r>
              <a:rPr lang="en-GB" smtClean="0"/>
              <a:t>Markinch Heritage Group</a:t>
            </a:r>
          </a:p>
          <a:p>
            <a:r>
              <a:rPr lang="en-GB" smtClean="0"/>
              <a:t>Douglas Gordon &amp; Rathmell Archaeology staff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os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7195" t="9848" r="23256" b="11444"/>
          <a:stretch>
            <a:fillRect/>
          </a:stretch>
        </p:blipFill>
        <p:spPr>
          <a:xfrm>
            <a:off x="642910" y="1714487"/>
            <a:ext cx="6072230" cy="4815907"/>
          </a:xfrm>
          <a:effectLst>
            <a:softEdge rad="112500"/>
          </a:effectLst>
        </p:spPr>
      </p:pic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Introduction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os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7195" t="9848" r="23256" b="11444"/>
          <a:stretch>
            <a:fillRect/>
          </a:stretch>
        </p:blipFill>
        <p:spPr>
          <a:xfrm>
            <a:off x="642910" y="1714487"/>
            <a:ext cx="6072230" cy="4815907"/>
          </a:xfrm>
          <a:effectLst>
            <a:softEdge rad="112500"/>
          </a:effectLst>
        </p:spPr>
      </p:pic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Introduction</a:t>
            </a:r>
          </a:p>
        </p:txBody>
      </p:sp>
      <p:sp>
        <p:nvSpPr>
          <p:cNvPr id="10" name="Oval 9"/>
          <p:cNvSpPr/>
          <p:nvPr/>
        </p:nvSpPr>
        <p:spPr>
          <a:xfrm>
            <a:off x="3786182" y="4071942"/>
            <a:ext cx="214314" cy="21431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os2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rcRect l="7195" t="9848" r="23256" b="11444"/>
          <a:stretch>
            <a:fillRect/>
          </a:stretch>
        </p:blipFill>
        <p:spPr>
          <a:xfrm>
            <a:off x="642910" y="1714487"/>
            <a:ext cx="6072230" cy="4815907"/>
          </a:xfrm>
          <a:effectLst>
            <a:softEdge rad="112500"/>
          </a:effectLst>
        </p:spPr>
      </p:pic>
      <p:sp>
        <p:nvSpPr>
          <p:cNvPr id="30722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r>
              <a:rPr lang="en-US" smtClean="0"/>
              <a:t>Introduction</a:t>
            </a:r>
          </a:p>
        </p:txBody>
      </p:sp>
      <p:sp>
        <p:nvSpPr>
          <p:cNvPr id="10" name="Oval 9"/>
          <p:cNvSpPr/>
          <p:nvPr/>
        </p:nvSpPr>
        <p:spPr>
          <a:xfrm>
            <a:off x="3786182" y="4071942"/>
            <a:ext cx="214314" cy="214314"/>
          </a:xfrm>
          <a:prstGeom prst="ellipse">
            <a:avLst/>
          </a:prstGeom>
          <a:noFill/>
          <a:ln>
            <a:solidFill>
              <a:srgbClr val="00B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6" name="Picture 5"/>
          <p:cNvPicPr>
            <a:picLocks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05350" y="2493963"/>
            <a:ext cx="4200525" cy="350996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rchaeology as a Material Consideration in the Planning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Archaeology as a Material Consideration in the Planning</Template>
  <TotalTime>2119</TotalTime>
  <Words>621</Words>
  <Application>Microsoft Office PowerPoint</Application>
  <PresentationFormat>On-screen Show (4:3)</PresentationFormat>
  <Paragraphs>242</Paragraphs>
  <Slides>67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Design Template</vt:lpstr>
      </vt:variant>
      <vt:variant>
        <vt:i4>8</vt:i4>
      </vt:variant>
      <vt:variant>
        <vt:lpstr>Slide Titles</vt:lpstr>
      </vt:variant>
      <vt:variant>
        <vt:i4>67</vt:i4>
      </vt:variant>
    </vt:vector>
  </HeadingPairs>
  <TitlesOfParts>
    <vt:vector size="80" baseType="lpstr">
      <vt:lpstr>Tw Cen MT</vt:lpstr>
      <vt:lpstr>Arial</vt:lpstr>
      <vt:lpstr>Wingdings</vt:lpstr>
      <vt:lpstr>Wingdings 2</vt:lpstr>
      <vt:lpstr>Calibri</vt:lpstr>
      <vt:lpstr>Archaeology as a Material Consideration in the Planning</vt:lpstr>
      <vt:lpstr>Archaeology as a Material Consideration in the Planning</vt:lpstr>
      <vt:lpstr>Archaeology as a Material Consideration in the Planning</vt:lpstr>
      <vt:lpstr>Archaeology as a Material Consideration in the Planning</vt:lpstr>
      <vt:lpstr>Archaeology as a Material Consideration in the Planning</vt:lpstr>
      <vt:lpstr>Archaeology as a Material Consideration in the Planning</vt:lpstr>
      <vt:lpstr>Archaeology as a Material Consideration in the Planning</vt:lpstr>
      <vt:lpstr>Archaeology as a Material Consideration in the Planning</vt:lpstr>
      <vt:lpstr>NEWTON ENCLOSURE:  DEFENDED SETTLEMENT DURING LATER PREHISTORY</vt:lpstr>
      <vt:lpstr>This session</vt:lpstr>
      <vt:lpstr>Hosea 8:7</vt:lpstr>
      <vt:lpstr>Hosea 8:7</vt:lpstr>
      <vt:lpstr>Hosea 8:7</vt:lpstr>
      <vt:lpstr>Introduction</vt:lpstr>
      <vt:lpstr>Introduction</vt:lpstr>
      <vt:lpstr>Introduction</vt:lpstr>
      <vt:lpstr>Introduction</vt:lpstr>
      <vt:lpstr>Rediscovery by RCAHMS in 1977</vt:lpstr>
      <vt:lpstr>Rediscovery by RCAHMS in 1977</vt:lpstr>
      <vt:lpstr>Rediscovery by RCAHMS in 1977</vt:lpstr>
      <vt:lpstr>Rediscovery by RCAHMS in 1977</vt:lpstr>
      <vt:lpstr>Rediscovery by RCAHMS in 1977</vt:lpstr>
      <vt:lpstr>Rediscovery by RCAHMS in 1977</vt:lpstr>
      <vt:lpstr>Rediscovery by RCAHMS in 1977</vt:lpstr>
      <vt:lpstr>Rediscovery by RCAHMS in 1977</vt:lpstr>
      <vt:lpstr>The Nature of Forts and Ring-Forts</vt:lpstr>
      <vt:lpstr>The Nature of Forts and Ring-Forts</vt:lpstr>
      <vt:lpstr>The Nature of Forts and Ring-Forts</vt:lpstr>
      <vt:lpstr>The Nature of Forts and Ring-Forts</vt:lpstr>
      <vt:lpstr>The Nature of Forts and Ring-Forts</vt:lpstr>
      <vt:lpstr>The Nature of Forts and Ring-Forts</vt:lpstr>
      <vt:lpstr>Survey and Geophysics</vt:lpstr>
      <vt:lpstr>Survey and Geophysics</vt:lpstr>
      <vt:lpstr>Survey and Geophysics</vt:lpstr>
      <vt:lpstr>Survey and Geophysics</vt:lpstr>
      <vt:lpstr>Survey and Geophysics</vt:lpstr>
      <vt:lpstr>Survey and Geophysics</vt:lpstr>
      <vt:lpstr>Survey and Geophysics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Community excavation</vt:lpstr>
      <vt:lpstr>Newton in context</vt:lpstr>
      <vt:lpstr>Newton in context</vt:lpstr>
      <vt:lpstr>Newton in context</vt:lpstr>
      <vt:lpstr>Newton in context</vt:lpstr>
      <vt:lpstr>Newton in context</vt:lpstr>
      <vt:lpstr>Newton in context</vt:lpstr>
      <vt:lpstr>Newton in context</vt:lpstr>
      <vt:lpstr>Newton in context</vt:lpstr>
      <vt:lpstr>Newton in context</vt:lpstr>
      <vt:lpstr>Newton in context</vt:lpstr>
      <vt:lpstr>Newton in context</vt:lpstr>
      <vt:lpstr>Newton in context</vt:lpstr>
      <vt:lpstr>Newton in context</vt:lpstr>
      <vt:lpstr>Newton in context</vt:lpstr>
      <vt:lpstr>Newton in context</vt:lpstr>
      <vt:lpstr>Summary</vt:lpstr>
      <vt:lpstr>Acknowledgements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COWIEHALL SOUTERRAIN: the western limit of southern pictland</dc:title>
  <dc:creator>Rees</dc:creator>
  <cp:lastModifiedBy>Neil</cp:lastModifiedBy>
  <cp:revision>192</cp:revision>
  <dcterms:created xsi:type="dcterms:W3CDTF">2009-10-07T07:37:55Z</dcterms:created>
  <dcterms:modified xsi:type="dcterms:W3CDTF">2009-11-19T22:38:39Z</dcterms:modified>
</cp:coreProperties>
</file>